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8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4" r:id="rId11"/>
    <p:sldId id="273" r:id="rId12"/>
    <p:sldId id="275" r:id="rId13"/>
    <p:sldId id="276" r:id="rId14"/>
    <p:sldId id="277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8ACB"/>
    <a:srgbClr val="FFCC99"/>
    <a:srgbClr val="FFCC66"/>
    <a:srgbClr val="BEE3F4"/>
    <a:srgbClr val="1665A6"/>
    <a:srgbClr val="212B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573628-8517-4836-8214-84D93E94B839}" v="59" dt="2025-08-04T18:52:06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78"/>
  </p:normalViewPr>
  <p:slideViewPr>
    <p:cSldViewPr snapToGrid="0">
      <p:cViewPr varScale="1">
        <p:scale>
          <a:sx n="64" d="100"/>
          <a:sy n="64" d="100"/>
        </p:scale>
        <p:origin x="978" y="90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er Mostafa Abu Elfadl" userId="4ae4155b-936d-4558-a3a5-9962ff3f0a3f" providerId="ADAL" clId="{54573628-8517-4836-8214-84D93E94B839}"/>
    <pc:docChg chg="undo custSel addSld delSld modSld">
      <pc:chgData name="Tamer Mostafa Abu Elfadl" userId="4ae4155b-936d-4558-a3a5-9962ff3f0a3f" providerId="ADAL" clId="{54573628-8517-4836-8214-84D93E94B839}" dt="2025-08-04T18:52:59.144" v="530" actId="114"/>
      <pc:docMkLst>
        <pc:docMk/>
      </pc:docMkLst>
      <pc:sldChg chg="addSp modSp mod">
        <pc:chgData name="Tamer Mostafa Abu Elfadl" userId="4ae4155b-936d-4558-a3a5-9962ff3f0a3f" providerId="ADAL" clId="{54573628-8517-4836-8214-84D93E94B839}" dt="2025-08-04T18:37:47.656" v="363" actId="20577"/>
        <pc:sldMkLst>
          <pc:docMk/>
          <pc:sldMk cId="3865100440" sldId="256"/>
        </pc:sldMkLst>
        <pc:spChg chg="mod">
          <ac:chgData name="Tamer Mostafa Abu Elfadl" userId="4ae4155b-936d-4558-a3a5-9962ff3f0a3f" providerId="ADAL" clId="{54573628-8517-4836-8214-84D93E94B839}" dt="2025-08-04T18:37:47.656" v="363" actId="20577"/>
          <ac:spMkLst>
            <pc:docMk/>
            <pc:sldMk cId="3865100440" sldId="256"/>
            <ac:spMk id="2" creationId="{FF4A6CD6-C393-76C0-27B8-87BFE3220968}"/>
          </ac:spMkLst>
        </pc:spChg>
        <pc:grpChg chg="add mod ord">
          <ac:chgData name="Tamer Mostafa Abu Elfadl" userId="4ae4155b-936d-4558-a3a5-9962ff3f0a3f" providerId="ADAL" clId="{54573628-8517-4836-8214-84D93E94B839}" dt="2025-08-04T18:15:54.081" v="7" actId="166"/>
          <ac:grpSpMkLst>
            <pc:docMk/>
            <pc:sldMk cId="3865100440" sldId="256"/>
            <ac:grpSpMk id="4" creationId="{E410478A-246D-8F22-834D-E63F7E25A5E5}"/>
          </ac:grpSpMkLst>
        </pc:grpChg>
        <pc:picChg chg="mod">
          <ac:chgData name="Tamer Mostafa Abu Elfadl" userId="4ae4155b-936d-4558-a3a5-9962ff3f0a3f" providerId="ADAL" clId="{54573628-8517-4836-8214-84D93E94B839}" dt="2025-08-04T18:16:06.479" v="8" actId="1076"/>
          <ac:picMkLst>
            <pc:docMk/>
            <pc:sldMk cId="3865100440" sldId="256"/>
            <ac:picMk id="3" creationId="{F05BAD8D-BF36-C3CE-6649-869A2E577528}"/>
          </ac:picMkLst>
        </pc:picChg>
        <pc:picChg chg="mod">
          <ac:chgData name="Tamer Mostafa Abu Elfadl" userId="4ae4155b-936d-4558-a3a5-9962ff3f0a3f" providerId="ADAL" clId="{54573628-8517-4836-8214-84D93E94B839}" dt="2025-08-04T18:14:56.706" v="0"/>
          <ac:picMkLst>
            <pc:docMk/>
            <pc:sldMk cId="3865100440" sldId="256"/>
            <ac:picMk id="5" creationId="{D10B1443-87F8-3D13-09D5-48D758923ABE}"/>
          </ac:picMkLst>
        </pc:picChg>
        <pc:picChg chg="mod">
          <ac:chgData name="Tamer Mostafa Abu Elfadl" userId="4ae4155b-936d-4558-a3a5-9962ff3f0a3f" providerId="ADAL" clId="{54573628-8517-4836-8214-84D93E94B839}" dt="2025-08-04T18:14:56.706" v="0"/>
          <ac:picMkLst>
            <pc:docMk/>
            <pc:sldMk cId="3865100440" sldId="256"/>
            <ac:picMk id="6" creationId="{D3FFB077-ED9F-415D-C4D3-D9CB61E3715A}"/>
          </ac:picMkLst>
        </pc:picChg>
      </pc:sldChg>
      <pc:sldChg chg="addSp modSp mod">
        <pc:chgData name="Tamer Mostafa Abu Elfadl" userId="4ae4155b-936d-4558-a3a5-9962ff3f0a3f" providerId="ADAL" clId="{54573628-8517-4836-8214-84D93E94B839}" dt="2025-08-04T18:22:38.049" v="116" actId="1076"/>
        <pc:sldMkLst>
          <pc:docMk/>
          <pc:sldMk cId="699388757" sldId="258"/>
        </pc:sldMkLst>
        <pc:spChg chg="add mod">
          <ac:chgData name="Tamer Mostafa Abu Elfadl" userId="4ae4155b-936d-4558-a3a5-9962ff3f0a3f" providerId="ADAL" clId="{54573628-8517-4836-8214-84D93E94B839}" dt="2025-08-04T18:19:11.082" v="78" actId="14100"/>
          <ac:spMkLst>
            <pc:docMk/>
            <pc:sldMk cId="699388757" sldId="258"/>
            <ac:spMk id="4" creationId="{2AF01BF2-CA71-FECB-9BAD-C8E0B8CD948F}"/>
          </ac:spMkLst>
        </pc:spChg>
        <pc:spChg chg="mod">
          <ac:chgData name="Tamer Mostafa Abu Elfadl" userId="4ae4155b-936d-4558-a3a5-9962ff3f0a3f" providerId="ADAL" clId="{54573628-8517-4836-8214-84D93E94B839}" dt="2025-08-04T18:19:19.682" v="80" actId="1076"/>
          <ac:spMkLst>
            <pc:docMk/>
            <pc:sldMk cId="699388757" sldId="258"/>
            <ac:spMk id="6" creationId="{18424B63-1BF6-B619-CEE1-B5F069DE93BC}"/>
          </ac:spMkLst>
        </pc:spChg>
        <pc:spChg chg="add mod">
          <ac:chgData name="Tamer Mostafa Abu Elfadl" userId="4ae4155b-936d-4558-a3a5-9962ff3f0a3f" providerId="ADAL" clId="{54573628-8517-4836-8214-84D93E94B839}" dt="2025-08-04T18:19:06.657" v="77" actId="1076"/>
          <ac:spMkLst>
            <pc:docMk/>
            <pc:sldMk cId="699388757" sldId="258"/>
            <ac:spMk id="7" creationId="{D1E3B3CB-BB78-B626-9E7C-22C786B298FC}"/>
          </ac:spMkLst>
        </pc:spChg>
        <pc:spChg chg="add mod">
          <ac:chgData name="Tamer Mostafa Abu Elfadl" userId="4ae4155b-936d-4558-a3a5-9962ff3f0a3f" providerId="ADAL" clId="{54573628-8517-4836-8214-84D93E94B839}" dt="2025-08-04T18:20:41.392" v="112" actId="20577"/>
          <ac:spMkLst>
            <pc:docMk/>
            <pc:sldMk cId="699388757" sldId="258"/>
            <ac:spMk id="9" creationId="{2E490BD0-F15B-D031-0586-A9F49307A283}"/>
          </ac:spMkLst>
        </pc:spChg>
        <pc:picChg chg="add mod">
          <ac:chgData name="Tamer Mostafa Abu Elfadl" userId="4ae4155b-936d-4558-a3a5-9962ff3f0a3f" providerId="ADAL" clId="{54573628-8517-4836-8214-84D93E94B839}" dt="2025-08-04T18:19:14.739" v="79" actId="1076"/>
          <ac:picMkLst>
            <pc:docMk/>
            <pc:sldMk cId="699388757" sldId="258"/>
            <ac:picMk id="5" creationId="{40645B63-1895-D00D-9034-0DE51D79C0A9}"/>
          </ac:picMkLst>
        </pc:picChg>
        <pc:picChg chg="add mod">
          <ac:chgData name="Tamer Mostafa Abu Elfadl" userId="4ae4155b-936d-4558-a3a5-9962ff3f0a3f" providerId="ADAL" clId="{54573628-8517-4836-8214-84D93E94B839}" dt="2025-08-04T18:19:06.657" v="77" actId="1076"/>
          <ac:picMkLst>
            <pc:docMk/>
            <pc:sldMk cId="699388757" sldId="258"/>
            <ac:picMk id="8" creationId="{4A993AB5-B79F-38DE-40DA-B3F0D474B34F}"/>
          </ac:picMkLst>
        </pc:picChg>
        <pc:picChg chg="add mod">
          <ac:chgData name="Tamer Mostafa Abu Elfadl" userId="4ae4155b-936d-4558-a3a5-9962ff3f0a3f" providerId="ADAL" clId="{54573628-8517-4836-8214-84D93E94B839}" dt="2025-08-04T18:20:10.619" v="84" actId="1076"/>
          <ac:picMkLst>
            <pc:docMk/>
            <pc:sldMk cId="699388757" sldId="258"/>
            <ac:picMk id="10" creationId="{7266BDAE-78E4-3A3F-DEE2-BD54DE9B4E28}"/>
          </ac:picMkLst>
        </pc:picChg>
        <pc:picChg chg="add mod">
          <ac:chgData name="Tamer Mostafa Abu Elfadl" userId="4ae4155b-936d-4558-a3a5-9962ff3f0a3f" providerId="ADAL" clId="{54573628-8517-4836-8214-84D93E94B839}" dt="2025-08-04T18:22:38.049" v="116" actId="1076"/>
          <ac:picMkLst>
            <pc:docMk/>
            <pc:sldMk cId="699388757" sldId="258"/>
            <ac:picMk id="12" creationId="{257E2FCE-1C32-546F-030E-5BF859636EDD}"/>
          </ac:picMkLst>
        </pc:picChg>
      </pc:sldChg>
      <pc:sldChg chg="modSp new mod">
        <pc:chgData name="Tamer Mostafa Abu Elfadl" userId="4ae4155b-936d-4558-a3a5-9962ff3f0a3f" providerId="ADAL" clId="{54573628-8517-4836-8214-84D93E94B839}" dt="2025-08-04T18:37:41.264" v="362" actId="20577"/>
        <pc:sldMkLst>
          <pc:docMk/>
          <pc:sldMk cId="757431544" sldId="267"/>
        </pc:sldMkLst>
        <pc:spChg chg="mod">
          <ac:chgData name="Tamer Mostafa Abu Elfadl" userId="4ae4155b-936d-4558-a3a5-9962ff3f0a3f" providerId="ADAL" clId="{54573628-8517-4836-8214-84D93E94B839}" dt="2025-08-04T18:37:41.264" v="362" actId="20577"/>
          <ac:spMkLst>
            <pc:docMk/>
            <pc:sldMk cId="757431544" sldId="267"/>
            <ac:spMk id="2" creationId="{ADD06164-2AE0-B3A7-2315-5A19A76EAFD2}"/>
          </ac:spMkLst>
        </pc:spChg>
        <pc:spChg chg="mod">
          <ac:chgData name="Tamer Mostafa Abu Elfadl" userId="4ae4155b-936d-4558-a3a5-9962ff3f0a3f" providerId="ADAL" clId="{54573628-8517-4836-8214-84D93E94B839}" dt="2025-08-04T18:35:51.890" v="359" actId="20577"/>
          <ac:spMkLst>
            <pc:docMk/>
            <pc:sldMk cId="757431544" sldId="267"/>
            <ac:spMk id="3" creationId="{220565FE-EA3F-83AC-0654-779E0FDB46EB}"/>
          </ac:spMkLst>
        </pc:spChg>
      </pc:sldChg>
      <pc:sldChg chg="del">
        <pc:chgData name="Tamer Mostafa Abu Elfadl" userId="4ae4155b-936d-4558-a3a5-9962ff3f0a3f" providerId="ADAL" clId="{54573628-8517-4836-8214-84D93E94B839}" dt="2025-08-04T18:22:56.974" v="117" actId="2696"/>
        <pc:sldMkLst>
          <pc:docMk/>
          <pc:sldMk cId="2270067548" sldId="267"/>
        </pc:sldMkLst>
      </pc:sldChg>
      <pc:sldChg chg="addSp delSp modSp new mod modClrScheme chgLayout">
        <pc:chgData name="Tamer Mostafa Abu Elfadl" userId="4ae4155b-936d-4558-a3a5-9962ff3f0a3f" providerId="ADAL" clId="{54573628-8517-4836-8214-84D93E94B839}" dt="2025-08-04T18:52:59.144" v="530" actId="114"/>
        <pc:sldMkLst>
          <pc:docMk/>
          <pc:sldMk cId="329082183" sldId="268"/>
        </pc:sldMkLst>
        <pc:spChg chg="del mod ord">
          <ac:chgData name="Tamer Mostafa Abu Elfadl" userId="4ae4155b-936d-4558-a3a5-9962ff3f0a3f" providerId="ADAL" clId="{54573628-8517-4836-8214-84D93E94B839}" dt="2025-08-04T18:37:24.658" v="361" actId="700"/>
          <ac:spMkLst>
            <pc:docMk/>
            <pc:sldMk cId="329082183" sldId="268"/>
            <ac:spMk id="2" creationId="{4DC6AA9A-BD2E-23FC-0C98-117E7FF67043}"/>
          </ac:spMkLst>
        </pc:spChg>
        <pc:spChg chg="del mod ord">
          <ac:chgData name="Tamer Mostafa Abu Elfadl" userId="4ae4155b-936d-4558-a3a5-9962ff3f0a3f" providerId="ADAL" clId="{54573628-8517-4836-8214-84D93E94B839}" dt="2025-08-04T18:37:24.658" v="361" actId="700"/>
          <ac:spMkLst>
            <pc:docMk/>
            <pc:sldMk cId="329082183" sldId="268"/>
            <ac:spMk id="3" creationId="{E5C6BE73-E076-73B5-3E52-D9AB78A0FAA9}"/>
          </ac:spMkLst>
        </pc:spChg>
        <pc:spChg chg="add mod ord">
          <ac:chgData name="Tamer Mostafa Abu Elfadl" userId="4ae4155b-936d-4558-a3a5-9962ff3f0a3f" providerId="ADAL" clId="{54573628-8517-4836-8214-84D93E94B839}" dt="2025-08-04T18:42:12.945" v="412" actId="1076"/>
          <ac:spMkLst>
            <pc:docMk/>
            <pc:sldMk cId="329082183" sldId="268"/>
            <ac:spMk id="4" creationId="{8BB728F6-BCC6-33E1-F135-F238D388E84F}"/>
          </ac:spMkLst>
        </pc:spChg>
        <pc:spChg chg="add del mod ord">
          <ac:chgData name="Tamer Mostafa Abu Elfadl" userId="4ae4155b-936d-4558-a3a5-9962ff3f0a3f" providerId="ADAL" clId="{54573628-8517-4836-8214-84D93E94B839}" dt="2025-08-04T18:52:59.144" v="530" actId="114"/>
          <ac:spMkLst>
            <pc:docMk/>
            <pc:sldMk cId="329082183" sldId="268"/>
            <ac:spMk id="5" creationId="{3FC598DD-47B4-37C5-166D-3BA114827377}"/>
          </ac:spMkLst>
        </pc:spChg>
        <pc:spChg chg="add del mod ord">
          <ac:chgData name="Tamer Mostafa Abu Elfadl" userId="4ae4155b-936d-4558-a3a5-9962ff3f0a3f" providerId="ADAL" clId="{54573628-8517-4836-8214-84D93E94B839}" dt="2025-08-04T18:47:18.287" v="435" actId="20577"/>
          <ac:spMkLst>
            <pc:docMk/>
            <pc:sldMk cId="329082183" sldId="268"/>
            <ac:spMk id="6" creationId="{0F7FB1EF-3BF2-C4BC-7D8F-487EB51A687C}"/>
          </ac:spMkLst>
        </pc:spChg>
        <pc:picChg chg="add mod">
          <ac:chgData name="Tamer Mostafa Abu Elfadl" userId="4ae4155b-936d-4558-a3a5-9962ff3f0a3f" providerId="ADAL" clId="{54573628-8517-4836-8214-84D93E94B839}" dt="2025-08-04T18:40:12.755" v="372" actId="931"/>
          <ac:picMkLst>
            <pc:docMk/>
            <pc:sldMk cId="329082183" sldId="268"/>
            <ac:picMk id="8" creationId="{D0F05657-75E5-1D88-7543-23A2A7F6E5A4}"/>
          </ac:picMkLst>
        </pc:picChg>
        <pc:picChg chg="add mod">
          <ac:chgData name="Tamer Mostafa Abu Elfadl" userId="4ae4155b-936d-4558-a3a5-9962ff3f0a3f" providerId="ADAL" clId="{54573628-8517-4836-8214-84D93E94B839}" dt="2025-08-04T18:40:46.643" v="381" actId="931"/>
          <ac:picMkLst>
            <pc:docMk/>
            <pc:sldMk cId="329082183" sldId="268"/>
            <ac:picMk id="10" creationId="{2FFED2F0-8CD8-C9BD-C0FE-903382A80531}"/>
          </ac:picMkLst>
        </pc:picChg>
        <pc:picChg chg="del mod ord">
          <ac:chgData name="Tamer Mostafa Abu Elfadl" userId="4ae4155b-936d-4558-a3a5-9962ff3f0a3f" providerId="ADAL" clId="{54573628-8517-4836-8214-84D93E94B839}" dt="2025-08-04T18:50:33.503" v="510" actId="478"/>
          <ac:picMkLst>
            <pc:docMk/>
            <pc:sldMk cId="329082183" sldId="268"/>
            <ac:picMk id="12" creationId="{5737F117-394D-DD6A-AB73-6D3E44F93B07}"/>
          </ac:picMkLst>
        </pc:picChg>
        <pc:picChg chg="add mod">
          <ac:chgData name="Tamer Mostafa Abu Elfadl" userId="4ae4155b-936d-4558-a3a5-9962ff3f0a3f" providerId="ADAL" clId="{54573628-8517-4836-8214-84D93E94B839}" dt="2025-08-04T18:47:13.183" v="431" actId="931"/>
          <ac:picMkLst>
            <pc:docMk/>
            <pc:sldMk cId="329082183" sldId="268"/>
            <ac:picMk id="14" creationId="{78648819-6E30-A9DC-0A65-96557DE966A0}"/>
          </ac:picMkLst>
        </pc:picChg>
        <pc:picChg chg="add mod">
          <ac:chgData name="Tamer Mostafa Abu Elfadl" userId="4ae4155b-936d-4558-a3a5-9962ff3f0a3f" providerId="ADAL" clId="{54573628-8517-4836-8214-84D93E94B839}" dt="2025-08-04T18:52:17.034" v="528" actId="1076"/>
          <ac:picMkLst>
            <pc:docMk/>
            <pc:sldMk cId="329082183" sldId="268"/>
            <ac:picMk id="16" creationId="{DA8FA58E-61E1-B411-2F20-75B7F9ABE448}"/>
          </ac:picMkLst>
        </pc:picChg>
        <pc:picChg chg="del mod ord">
          <ac:chgData name="Tamer Mostafa Abu Elfadl" userId="4ae4155b-936d-4558-a3a5-9962ff3f0a3f" providerId="ADAL" clId="{54573628-8517-4836-8214-84D93E94B839}" dt="2025-08-04T18:52:06.328" v="524" actId="478"/>
          <ac:picMkLst>
            <pc:docMk/>
            <pc:sldMk cId="329082183" sldId="268"/>
            <ac:picMk id="18" creationId="{F22F0D00-7217-7B4B-1957-2DF445DA3931}"/>
          </ac:picMkLst>
        </pc:picChg>
        <pc:picChg chg="mod ord">
          <ac:chgData name="Tamer Mostafa Abu Elfadl" userId="4ae4155b-936d-4558-a3a5-9962ff3f0a3f" providerId="ADAL" clId="{54573628-8517-4836-8214-84D93E94B839}" dt="2025-08-04T18:52:13.306" v="527" actId="1076"/>
          <ac:picMkLst>
            <pc:docMk/>
            <pc:sldMk cId="329082183" sldId="268"/>
            <ac:picMk id="20" creationId="{B9FC8AF0-2735-3A85-9BE6-1CF36F9F1A8F}"/>
          </ac:picMkLst>
        </pc:picChg>
      </pc:sldChg>
      <pc:sldChg chg="del">
        <pc:chgData name="Tamer Mostafa Abu Elfadl" userId="4ae4155b-936d-4558-a3a5-9962ff3f0a3f" providerId="ADAL" clId="{54573628-8517-4836-8214-84D93E94B839}" dt="2025-08-04T18:23:27.516" v="118" actId="47"/>
        <pc:sldMkLst>
          <pc:docMk/>
          <pc:sldMk cId="413591039" sldId="268"/>
        </pc:sldMkLst>
      </pc:sldChg>
      <pc:sldChg chg="modSp new del mod">
        <pc:chgData name="Tamer Mostafa Abu Elfadl" userId="4ae4155b-936d-4558-a3a5-9962ff3f0a3f" providerId="ADAL" clId="{54573628-8517-4836-8214-84D93E94B839}" dt="2025-08-04T18:48:36.264" v="493" actId="680"/>
        <pc:sldMkLst>
          <pc:docMk/>
          <pc:sldMk cId="2536384670" sldId="269"/>
        </pc:sldMkLst>
        <pc:spChg chg="mod">
          <ac:chgData name="Tamer Mostafa Abu Elfadl" userId="4ae4155b-936d-4558-a3a5-9962ff3f0a3f" providerId="ADAL" clId="{54573628-8517-4836-8214-84D93E94B839}" dt="2025-08-04T18:48:35.539" v="492" actId="20577"/>
          <ac:spMkLst>
            <pc:docMk/>
            <pc:sldMk cId="2536384670" sldId="269"/>
            <ac:spMk id="2" creationId="{E94E0968-7BB5-6B3D-3573-6AF60D0DAAB8}"/>
          </ac:spMkLst>
        </pc:spChg>
      </pc:sldChg>
      <pc:sldChg chg="del">
        <pc:chgData name="Tamer Mostafa Abu Elfadl" userId="4ae4155b-936d-4558-a3a5-9962ff3f0a3f" providerId="ADAL" clId="{54573628-8517-4836-8214-84D93E94B839}" dt="2025-08-04T18:23:27.516" v="118" actId="47"/>
        <pc:sldMkLst>
          <pc:docMk/>
          <pc:sldMk cId="3200785133" sldId="269"/>
        </pc:sldMkLst>
      </pc:sldChg>
      <pc:sldChg chg="del">
        <pc:chgData name="Tamer Mostafa Abu Elfadl" userId="4ae4155b-936d-4558-a3a5-9962ff3f0a3f" providerId="ADAL" clId="{54573628-8517-4836-8214-84D93E94B839}" dt="2025-08-04T18:23:27.516" v="118" actId="47"/>
        <pc:sldMkLst>
          <pc:docMk/>
          <pc:sldMk cId="2777006778" sldId="271"/>
        </pc:sldMkLst>
      </pc:sldChg>
      <pc:sldChg chg="del">
        <pc:chgData name="Tamer Mostafa Abu Elfadl" userId="4ae4155b-936d-4558-a3a5-9962ff3f0a3f" providerId="ADAL" clId="{54573628-8517-4836-8214-84D93E94B839}" dt="2025-08-04T18:23:27.516" v="118" actId="47"/>
        <pc:sldMkLst>
          <pc:docMk/>
          <pc:sldMk cId="3556892443" sldId="272"/>
        </pc:sldMkLst>
      </pc:sldChg>
      <pc:sldChg chg="new del">
        <pc:chgData name="Tamer Mostafa Abu Elfadl" userId="4ae4155b-936d-4558-a3a5-9962ff3f0a3f" providerId="ADAL" clId="{54573628-8517-4836-8214-84D93E94B839}" dt="2025-08-04T18:20:31.839" v="111" actId="680"/>
        <pc:sldMkLst>
          <pc:docMk/>
          <pc:sldMk cId="3944032955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DFACA-2699-426E-B76C-6A771B30CD7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D90AF-D92D-42D9-ACBC-4E08D695B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83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D90AF-D92D-42D9-ACBC-4E08D695B0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0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9FF-0141-4E07-96DE-92AAD398FDF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A2C-60E3-438B-848D-C12A705D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95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9FF-0141-4E07-96DE-92AAD398FDF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A2C-60E3-438B-848D-C12A705D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2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9FF-0141-4E07-96DE-92AAD398FDF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A2C-60E3-438B-848D-C12A705D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9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9FF-0141-4E07-96DE-92AAD398FDF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A2C-60E3-438B-848D-C12A705D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9FF-0141-4E07-96DE-92AAD398FDF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A2C-60E3-438B-848D-C12A705D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9FF-0141-4E07-96DE-92AAD398FDF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A2C-60E3-438B-848D-C12A705D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1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9FF-0141-4E07-96DE-92AAD398FDF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A2C-60E3-438B-848D-C12A705D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3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9FF-0141-4E07-96DE-92AAD398FDF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A2C-60E3-438B-848D-C12A705D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1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9FF-0141-4E07-96DE-92AAD398FDF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A2C-60E3-438B-848D-C12A705D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9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9FF-0141-4E07-96DE-92AAD398FDF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A2C-60E3-438B-848D-C12A705D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0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9FF-0141-4E07-96DE-92AAD398FDF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FFA2C-60E3-438B-848D-C12A705D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4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8DE9FF-0141-4E07-96DE-92AAD398FDF7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4FFA2C-60E3-438B-848D-C12A705D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5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tags" Target="../tags/tag13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3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32.png"/><Relationship Id="rId5" Type="http://schemas.openxmlformats.org/officeDocument/2006/relationships/tags" Target="../tags/tag15.xml"/><Relationship Id="rId10" Type="http://schemas.openxmlformats.org/officeDocument/2006/relationships/image" Target="../media/image31.png"/><Relationship Id="rId4" Type="http://schemas.openxmlformats.org/officeDocument/2006/relationships/tags" Target="../tags/tag14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11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tags" Target="../tags/tag9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tags" Target="../tags/tag10.xml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a sign on the side&#10;&#10;Description automatically generated">
            <a:extLst>
              <a:ext uri="{FF2B5EF4-FFF2-40B4-BE49-F238E27FC236}">
                <a16:creationId xmlns:a16="http://schemas.microsoft.com/office/drawing/2014/main" id="{C013D99D-FAA5-30C6-8090-6DCBF51FA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0"/>
            <a:ext cx="4076700" cy="6858000"/>
          </a:xfrm>
          <a:prstGeom prst="rect">
            <a:avLst/>
          </a:prstGeom>
        </p:spPr>
      </p:pic>
      <p:pic>
        <p:nvPicPr>
          <p:cNvPr id="7" name="Picture 6" descr="A black background with different colored shapes&#10;&#10;Description automatically generated">
            <a:extLst>
              <a:ext uri="{FF2B5EF4-FFF2-40B4-BE49-F238E27FC236}">
                <a16:creationId xmlns:a16="http://schemas.microsoft.com/office/drawing/2014/main" id="{8470056A-ACCB-8E2F-BF71-1D27679E4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36" y="5307254"/>
            <a:ext cx="3932814" cy="15853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62F843-976A-F578-E7B5-9601B3A258E6}"/>
              </a:ext>
            </a:extLst>
          </p:cNvPr>
          <p:cNvSpPr/>
          <p:nvPr/>
        </p:nvSpPr>
        <p:spPr>
          <a:xfrm>
            <a:off x="0" y="3067050"/>
            <a:ext cx="6297036" cy="2240204"/>
          </a:xfrm>
          <a:prstGeom prst="rect">
            <a:avLst/>
          </a:prstGeom>
          <a:solidFill>
            <a:srgbClr val="208A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A6CD6-C393-76C0-27B8-87BFE3220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5" y="3190874"/>
            <a:ext cx="6315075" cy="1922975"/>
          </a:xfrm>
        </p:spPr>
        <p:txBody>
          <a:bodyPr>
            <a:noAutofit/>
          </a:bodyPr>
          <a:lstStyle/>
          <a:p>
            <a:pPr algn="l"/>
            <a:br>
              <a:rPr lang="en-US" sz="2800" b="1" dirty="0">
                <a:ea typeface="+mj-lt"/>
                <a:cs typeface="+mj-lt"/>
              </a:rPr>
            </a:br>
            <a:br>
              <a:rPr lang="en-US" sz="2800" b="1" dirty="0">
                <a:ea typeface="+mj-lt"/>
                <a:cs typeface="+mj-lt"/>
              </a:rPr>
            </a:br>
            <a:br>
              <a:rPr lang="en-US" sz="2800" b="1" dirty="0">
                <a:ea typeface="+mj-lt"/>
                <a:cs typeface="+mj-lt"/>
              </a:rPr>
            </a:br>
            <a:r>
              <a:rPr lang="en-US" sz="2800" b="1" dirty="0">
                <a:ea typeface="+mj-lt"/>
                <a:cs typeface="+mj-lt"/>
              </a:rPr>
              <a:t>Superconductor Quantum Computing</a:t>
            </a:r>
            <a:endParaRPr lang="en-US" dirty="0"/>
          </a:p>
          <a:p>
            <a:pPr algn="l"/>
            <a:r>
              <a:rPr lang="en-US" sz="2800" dirty="0">
                <a:latin typeface="Helvetica LT" panose="02000503040000020004" pitchFamily="2" charset="0"/>
              </a:rPr>
              <a:t>Tamer Abuelfadl</a:t>
            </a:r>
            <a:br>
              <a:rPr lang="en-US" sz="2800" dirty="0">
                <a:latin typeface="Helvetica LT" panose="02000503040000020004" pitchFamily="2" charset="0"/>
              </a:rPr>
            </a:br>
            <a:br>
              <a:rPr lang="en-US" sz="2800" dirty="0">
                <a:latin typeface="Helvetica LT" panose="02000503040000020004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Helvetica LT"/>
              </a:rPr>
              <a:t>August 5, 2025</a:t>
            </a:r>
            <a:endParaRPr lang="en-US" sz="40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BAD8D-BF36-C3CE-6649-869A2E57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00" y="5353129"/>
            <a:ext cx="4527467" cy="14817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410478A-246D-8F22-834D-E63F7E25A5E5}"/>
              </a:ext>
            </a:extLst>
          </p:cNvPr>
          <p:cNvGrpSpPr/>
          <p:nvPr/>
        </p:nvGrpSpPr>
        <p:grpSpPr>
          <a:xfrm>
            <a:off x="276225" y="385504"/>
            <a:ext cx="11321940" cy="1408395"/>
            <a:chOff x="435031" y="397042"/>
            <a:chExt cx="11321940" cy="1408395"/>
          </a:xfrm>
        </p:grpSpPr>
        <p:pic>
          <p:nvPicPr>
            <p:cNvPr id="5" name="Picture 4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D10B1443-87F8-3D13-09D5-48D758923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-223" b="-7692"/>
            <a:stretch>
              <a:fillRect/>
            </a:stretch>
          </p:blipFill>
          <p:spPr>
            <a:xfrm>
              <a:off x="435031" y="397042"/>
              <a:ext cx="5504939" cy="1408395"/>
            </a:xfrm>
            <a:prstGeom prst="rect">
              <a:avLst/>
            </a:prstGeom>
          </p:spPr>
        </p:pic>
        <p:pic>
          <p:nvPicPr>
            <p:cNvPr id="6" name="Picture 5" descr="A cartoon character on a skateboard&#10;&#10;AI-generated content may be incorrect.">
              <a:extLst>
                <a:ext uri="{FF2B5EF4-FFF2-40B4-BE49-F238E27FC236}">
                  <a16:creationId xmlns:a16="http://schemas.microsoft.com/office/drawing/2014/main" id="{D3FFB077-ED9F-415D-C4D3-D9CB61E37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9326" r="8594"/>
            <a:stretch>
              <a:fillRect/>
            </a:stretch>
          </p:blipFill>
          <p:spPr>
            <a:xfrm>
              <a:off x="6252032" y="397042"/>
              <a:ext cx="5504939" cy="14083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865100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DCFF7E-2E95-716A-7611-83C5716CC7E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62000" y="32311"/>
                <a:ext cx="10515600" cy="1325563"/>
              </a:xfrm>
            </p:spPr>
            <p:txBody>
              <a:bodyPr/>
              <a:lstStyle/>
              <a:p>
                <a:r>
                  <a:rPr lang="en-US" dirty="0"/>
                  <a:t>Quantum state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representation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DCFF7E-2E95-716A-7611-83C5716CC7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62000" y="32311"/>
                <a:ext cx="10515600" cy="1325563"/>
              </a:xfrm>
              <a:blipFill>
                <a:blip r:embed="rId8"/>
                <a:stretch>
                  <a:fillRect l="-2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0FEF15-4787-3F0C-2E66-673833BAE30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270995"/>
                <a:ext cx="518160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When bases are given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For a general bases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/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/>
                          <m:t>⟩</m:t>
                        </m:r>
                      </m:e>
                    </m:d>
                  </m:oMath>
                </a14:m>
                <a:r>
                  <a:rPr lang="en-US" dirty="0"/>
                  <a:t> in Hilbert space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0FEF15-4787-3F0C-2E66-673833BAE3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270995"/>
                <a:ext cx="5181600" cy="4351338"/>
              </a:xfrm>
              <a:blipFill>
                <a:blip r:embed="rId9"/>
                <a:stretch>
                  <a:fillRect l="-2118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E9F71-2232-B17C-AE45-6DECA715EB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When no bases are specified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70F524-868A-916C-9E32-15F7E7152D01}"/>
              </a:ext>
            </a:extLst>
          </p:cNvPr>
          <p:cNvCxnSpPr/>
          <p:nvPr/>
        </p:nvCxnSpPr>
        <p:spPr>
          <a:xfrm flipV="1">
            <a:off x="7689954" y="3057993"/>
            <a:ext cx="2203554" cy="1738859"/>
          </a:xfrm>
          <a:prstGeom prst="straightConnector1">
            <a:avLst/>
          </a:prstGeom>
          <a:ln w="952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\documentclass{article}&#10;\usepackage{amsmath,amssymb,mathtools}&#10;\usepackage[left=5cm,right=5cm]{geometry}&#10;\pagestyle{empty}&#10;\PassOptionsToPackage{normalem}{ulem}&#10;\usepackage{ulem}&#10;\begin{document}&#10;\[&#10;\left|\Psi\right\rangle\]&#10;&#10;&#10;&#10;&#10;\end{document}" title="IguanaTex Bitmap Display">
            <a:extLst>
              <a:ext uri="{FF2B5EF4-FFF2-40B4-BE49-F238E27FC236}">
                <a16:creationId xmlns:a16="http://schemas.microsoft.com/office/drawing/2014/main" id="{5478A465-81B6-0D7A-1F24-E5BC921CD3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818" y="3039255"/>
            <a:ext cx="851182" cy="70023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C5A8BC-718E-4D4A-3DA4-E93BC8B04B19}"/>
              </a:ext>
            </a:extLst>
          </p:cNvPr>
          <p:cNvCxnSpPr/>
          <p:nvPr/>
        </p:nvCxnSpPr>
        <p:spPr>
          <a:xfrm flipV="1">
            <a:off x="2327223" y="1816311"/>
            <a:ext cx="2203554" cy="1738859"/>
          </a:xfrm>
          <a:prstGeom prst="straightConnector1">
            <a:avLst/>
          </a:prstGeom>
          <a:ln w="952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204CCD-1AA7-0699-23DA-1051CBE781A8}"/>
              </a:ext>
            </a:extLst>
          </p:cNvPr>
          <p:cNvCxnSpPr/>
          <p:nvPr/>
        </p:nvCxnSpPr>
        <p:spPr>
          <a:xfrm>
            <a:off x="2383436" y="3582653"/>
            <a:ext cx="1514007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F24391-D268-6614-D885-5C7EA52AD518}"/>
              </a:ext>
            </a:extLst>
          </p:cNvPr>
          <p:cNvCxnSpPr/>
          <p:nvPr/>
        </p:nvCxnSpPr>
        <p:spPr>
          <a:xfrm flipV="1">
            <a:off x="2327223" y="2368449"/>
            <a:ext cx="0" cy="1186721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\documentclass{article}&#10;\usepackage{amsmath,amssymb,mathtools}&#10;\usepackage[left=5cm,right=5cm]{geometry}&#10;\pagestyle{empty}&#10;\PassOptionsToPackage{normalem}{ulem}&#10;\usepackage{ulem}&#10;\begin{document}&#10;\[&#10;\left|\Psi\right\rangle\]&#10;&#10;&#10;&#10;&#10;\end{document}" title="IguanaTex Bitmap Display">
            <a:extLst>
              <a:ext uri="{FF2B5EF4-FFF2-40B4-BE49-F238E27FC236}">
                <a16:creationId xmlns:a16="http://schemas.microsoft.com/office/drawing/2014/main" id="{8CF85F07-2761-6575-0CB7-4FBFAA7A69B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65" y="1842542"/>
            <a:ext cx="851182" cy="700233"/>
          </a:xfrm>
          <a:prstGeom prst="rect">
            <a:avLst/>
          </a:prstGeom>
        </p:spPr>
      </p:pic>
      <p:pic>
        <p:nvPicPr>
          <p:cNvPr id="17" name="Picture 16" descr="\documentclass{article}&#10;\usepackage{amsmath,amssymb,mathtools}&#10;\usepackage[left=5cm,right=5cm]{geometry}&#10;\pagestyle{empty}&#10;\PassOptionsToPackage{normalem}{ulem}&#10;\usepackage{ulem}&#10;\begin{document}&#10;\[&#10;\left|0\right\rangle\]&#10;&#10;&#10;&#10;&#10;\end{document}" title="IguanaTex Bitmap Display">
            <a:extLst>
              <a:ext uri="{FF2B5EF4-FFF2-40B4-BE49-F238E27FC236}">
                <a16:creationId xmlns:a16="http://schemas.microsoft.com/office/drawing/2014/main" id="{8230CFA6-1291-9877-30EA-42BDD9CC9D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73" y="3232536"/>
            <a:ext cx="658304" cy="700233"/>
          </a:xfrm>
          <a:prstGeom prst="rect">
            <a:avLst/>
          </a:prstGeom>
        </p:spPr>
      </p:pic>
      <p:pic>
        <p:nvPicPr>
          <p:cNvPr id="20" name="Picture 19" descr="\documentclass{article}&#10;\usepackage{amsmath,amssymb,mathtools}&#10;\usepackage[left=5cm,right=5cm]{geometry}&#10;\pagestyle{empty}&#10;\PassOptionsToPackage{normalem}{ulem}&#10;\usepackage{ulem}&#10;\begin{document}&#10;\[&#10;\left|1\right\rangle\]&#10;&#10;&#10;&#10;&#10;\end{document}" title="IguanaTex Bitmap Display">
            <a:extLst>
              <a:ext uri="{FF2B5EF4-FFF2-40B4-BE49-F238E27FC236}">
                <a16:creationId xmlns:a16="http://schemas.microsoft.com/office/drawing/2014/main" id="{AB65274F-530B-A3EC-69DD-DA152FCDC8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52" y="2144155"/>
            <a:ext cx="658304" cy="700233"/>
          </a:xfrm>
          <a:prstGeom prst="rect">
            <a:avLst/>
          </a:prstGeom>
        </p:spPr>
      </p:pic>
      <p:pic>
        <p:nvPicPr>
          <p:cNvPr id="22" name="Picture 21" descr="\documentclass{article}&#10;\usepackage{amsmath,amssymb,mathtools}&#10;\usepackage[left=5cm,right=5cm]{geometry}&#10;\pagestyle{empty}&#10;\PassOptionsToPackage{normalem}{ulem}&#10;\usepackage{ulem}&#10;\begin{document}&#10;&#10;\[&#10;\left|\Psi\right\rangle =c_{0}\left|0\right\rangle +c_{1}\left|1\right\rangle &#10;\]&#10;&#10;&#10;&#10;&#10;\end{document}" title="IguanaTex Bitmap Display">
            <a:extLst>
              <a:ext uri="{FF2B5EF4-FFF2-40B4-BE49-F238E27FC236}">
                <a16:creationId xmlns:a16="http://schemas.microsoft.com/office/drawing/2014/main" id="{1D1F3075-CE51-19DA-2060-CBE1BC61054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94" y="4023747"/>
            <a:ext cx="3421589" cy="419226"/>
          </a:xfrm>
          <a:prstGeom prst="rect">
            <a:avLst/>
          </a:prstGeom>
        </p:spPr>
      </p:pic>
      <p:pic>
        <p:nvPicPr>
          <p:cNvPr id="24" name="Picture 23" descr="\documentclass{article}&#10;\usepackage{amsmath,amssymb,mathtools}&#10;\usepackage[left=5cm,right=5cm]{geometry}&#10;\pagestyle{empty}&#10;\PassOptionsToPackage{normalem}{ulem}&#10;\usepackage{ulem}&#10;\begin{document}&#10;&#10;\[&#10;\left|\Psi\right\rangle =\sum_{n=0}^{\infty}c_{n}\left|n\right\rangle &#10;\]&#10;&#10;&#10;&#10;\end{document}" title="IguanaTex Bitmap Display">
            <a:extLst>
              <a:ext uri="{FF2B5EF4-FFF2-40B4-BE49-F238E27FC236}">
                <a16:creationId xmlns:a16="http://schemas.microsoft.com/office/drawing/2014/main" id="{24B2D310-67E1-F209-271E-DAFAD9D7AE2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38" y="5430846"/>
            <a:ext cx="2830939" cy="11677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5E5FEEF-D7FD-CCBD-D429-0E1566B9DB22}"/>
              </a:ext>
            </a:extLst>
          </p:cNvPr>
          <p:cNvSpPr txBox="1"/>
          <p:nvPr/>
        </p:nvSpPr>
        <p:spPr>
          <a:xfrm>
            <a:off x="6324600" y="5264603"/>
            <a:ext cx="5181600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Bases choice mainly depends on the system to be quantized.</a:t>
            </a:r>
          </a:p>
        </p:txBody>
      </p:sp>
    </p:spTree>
    <p:extLst>
      <p:ext uri="{BB962C8B-B14F-4D97-AF65-F5344CB8AC3E}">
        <p14:creationId xmlns:p14="http://schemas.microsoft.com/office/powerpoint/2010/main" val="2955024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F8EE6-C035-377F-D619-B2CDBCD2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 oscillator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9627B6-EB23-C6D7-679D-2AFC0E71CE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124" y="1690688"/>
            <a:ext cx="5181600" cy="329401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BA2A5-B033-3444-A827-1B64F5B67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0160" y="1027906"/>
            <a:ext cx="5181600" cy="4351338"/>
          </a:xfrm>
        </p:spPr>
        <p:txBody>
          <a:bodyPr/>
          <a:lstStyle/>
          <a:p>
            <a:r>
              <a:rPr lang="en-US" dirty="0"/>
              <a:t>Charge and flux oscillate like position and momentum in harmonic oscillator.</a:t>
            </a:r>
          </a:p>
          <a:p>
            <a:r>
              <a:rPr lang="en-US" dirty="0"/>
              <a:t>Energy or Hamiltonian</a:t>
            </a:r>
          </a:p>
        </p:txBody>
      </p:sp>
      <p:pic>
        <p:nvPicPr>
          <p:cNvPr id="12" name="Picture 11" descr="\documentclass{article}&#10;\usepackage{amsmath,amssymb,mathtools}&#10;\usepackage[left=5cm,right=5cm]{geometry}&#10;\pagestyle{empty}&#10;\PassOptionsToPackage{normalem}{ulem}&#10;\usepackage{ulem}&#10;\begin{document}&#10;&#10;\[&#10;H(\Phi,Q)=\frac{1}{2C}Q^{2}+\frac{1}{2L}\Phi^{2}&#10;\]&#10;\begin{align*}&#10;\dot{\Phi} &amp; =\frac{\partial H(\Phi,Q)}{\partial Q}\\&#10;\dot{Q} &amp; =-\frac{\partial H(\Phi,Q)}{\partial\Phi}&#10;\end{align*}&#10;\[&#10;\text{Poisson Bracket }\quad\left\{ \Phi,Q\right\} =1&#10;\]&#10;&#10;&#10;&#10;&#10;\end{document}" title="IguanaTex Bitmap Display">
            <a:extLst>
              <a:ext uri="{FF2B5EF4-FFF2-40B4-BE49-F238E27FC236}">
                <a16:creationId xmlns:a16="http://schemas.microsoft.com/office/drawing/2014/main" id="{E396F642-10BF-BB99-E5EB-414A3FED9A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236" y="2866589"/>
            <a:ext cx="3657447" cy="29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66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1D2E8-7FF7-CA3C-C544-E5815549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 Quantization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750FB8-C7E5-1B88-E253-25FBE903DA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354285"/>
            <a:ext cx="5181600" cy="3294017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5FF30B7-BE97-C489-7673-64B8BD851EAF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831174" y="365125"/>
                <a:ext cx="5522626" cy="581183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Following Dirac quantization recipe: the commuter of the corresponding operator is related to conjugate variable Poisson bracket as,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Stationary energy eigenvectors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constitute a basis each with energy,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=ℏ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Even with the lowest energy eigenstate (Ground 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b="0" dirty="0"/>
                  <a:t>), there is still flux, and charge fluctuations.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5FF30B7-BE97-C489-7673-64B8BD851E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831174" y="365125"/>
                <a:ext cx="5522626" cy="5811838"/>
              </a:xfrm>
              <a:blipFill>
                <a:blip r:embed="rId5"/>
                <a:stretch>
                  <a:fillRect l="-1766" t="-1574" r="-2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\documentclass{article}&#10;\usepackage{amsmath,amssymb,mathtools}&#10;\usepackage[left=5cm,right=5cm]{geometry}&#10;\pagestyle{empty}&#10;\PassOptionsToPackage{normalem}{ulem}&#10;\usepackage{ulem}&#10;\begin{document}&#10;&#10;\[&#10;\boxed{\left[\hat{\Phi},\hat{Q}\right]=i\hbar\left\{ \Phi,Q\right\} =i\hbar}&#10;\]&#10;&#10;&#10;&#10;&#10;\end{document}" title="IguanaTex Bitmap Display">
            <a:extLst>
              <a:ext uri="{FF2B5EF4-FFF2-40B4-BE49-F238E27FC236}">
                <a16:creationId xmlns:a16="http://schemas.microsoft.com/office/drawing/2014/main" id="{8FD3F494-7939-1436-CC1E-513DEDAABA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67" y="1805957"/>
            <a:ext cx="3946666" cy="87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59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D46A6-A72D-E851-353E-028993F0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Josephson Junction and Anharmonicity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C96804-8014-F614-5F08-0788BC4A2B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417" y="2014795"/>
            <a:ext cx="5181600" cy="3403369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2E275DC-4FF8-2DA6-0F70-122F2890195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2773593"/>
                <a:ext cx="5181600" cy="3403369"/>
              </a:xfrm>
            </p:spPr>
            <p:txBody>
              <a:bodyPr/>
              <a:lstStyle/>
              <a:p>
                <a:r>
                  <a:rPr lang="en-US" dirty="0"/>
                  <a:t>Josephson Junction make the potential deviates from be parabolic and introduce </a:t>
                </a:r>
                <a:r>
                  <a:rPr lang="en-US" i="1" dirty="0"/>
                  <a:t>anharmonicity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Anharmonicity guarantees the only  transitions  are between states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, as long as the RF source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2E275DC-4FF8-2DA6-0F70-122F289019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2773593"/>
                <a:ext cx="5181600" cy="3403369"/>
              </a:xfrm>
              <a:blipFill>
                <a:blip r:embed="rId5"/>
                <a:stretch>
                  <a:fillRect l="-2118" t="-3226" r="-353" b="-1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\documentclass{article}&#10;\usepackage{amsmath,amssymb,mathtools}&#10;\usepackage[left=5cm,right=5cm]{geometry}&#10;\pagestyle{empty}&#10;\PassOptionsToPackage{normalem}{ulem}&#10;\usepackage{ulem}&#10;\begin{document}&#10;&#10;\begin{center}&#10;Ambient Temperature&#10;\[&#10;T_{A}\sim\hbar\omega/k\approx50\,\text{mK}\times(f/1\,\text{GHz})&#10;\]&#10;\par\end{center}&#10;&#10;&#10;\end{document}" title="IguanaTex Bitmap Display">
            <a:extLst>
              <a:ext uri="{FF2B5EF4-FFF2-40B4-BE49-F238E27FC236}">
                <a16:creationId xmlns:a16="http://schemas.microsoft.com/office/drawing/2014/main" id="{0304FF0A-2E20-6A3E-0702-289CB7025FC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3727"/>
            <a:ext cx="5154132" cy="112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79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8BC5-130C-7A2A-D1F9-B8A36C6E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Qubit Gate (Control)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8DF9B-AA0A-EDBA-B143-D3298655D2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013212"/>
            <a:ext cx="5181600" cy="1163750"/>
          </a:xfrm>
        </p:spPr>
        <p:txBody>
          <a:bodyPr/>
          <a:lstStyle/>
          <a:p>
            <a:r>
              <a:rPr lang="en-US" dirty="0"/>
              <a:t>Detuning flux in SQUID controls Z-rotation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36A00A3-E0A4-0103-7DFF-F2E022CEBA6F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5013212"/>
                <a:ext cx="5181600" cy="1163750"/>
              </a:xfrm>
            </p:spPr>
            <p:txBody>
              <a:bodyPr/>
              <a:lstStyle/>
              <a:p>
                <a:r>
                  <a:rPr lang="en-US" dirty="0"/>
                  <a:t>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b="0" dirty="0"/>
                  <a:t> determine rotation around x and Y.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36A00A3-E0A4-0103-7DFF-F2E022CEBA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5013212"/>
                <a:ext cx="5181600" cy="1163750"/>
              </a:xfrm>
              <a:blipFill>
                <a:blip r:embed="rId4"/>
                <a:stretch>
                  <a:fillRect l="-2118" t="-8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3E3DC1C-E0FE-54AF-6C80-B9E2F1696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690688"/>
            <a:ext cx="2400635" cy="2524477"/>
          </a:xfrm>
          <a:prstGeom prst="rect">
            <a:avLst/>
          </a:prstGeom>
        </p:spPr>
      </p:pic>
      <p:pic>
        <p:nvPicPr>
          <p:cNvPr id="8" name="Picture 7" descr="\documentclass{article}&#10;\usepackage{amsmath,amssymb,mathtools}&#10;\usepackage[left=5cm,right=5cm]{geometry}&#10;\pagestyle{empty}&#10;\PassOptionsToPackage{normalem}{ulem}&#10;\usepackage{ulem}&#10;\begin{document}&#10;&#10;\[&#10;\hat{H}=\frac{\hbar\omega_{R}}{2}\left(w_{x}\hat{\sigma_{x}}+w_{y}\hat{\sigma_{y}}+w_{x}\hat{\sigma_{x}}\right)&#10;\]&#10;&#10;&#10;&#10;\end{document}" title="IguanaTex Bitmap Display">
            <a:extLst>
              <a:ext uri="{FF2B5EF4-FFF2-40B4-BE49-F238E27FC236}">
                <a16:creationId xmlns:a16="http://schemas.microsoft.com/office/drawing/2014/main" id="{CAD15198-005C-1624-F42C-AD4E10AF914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60" y="1451977"/>
            <a:ext cx="5096533" cy="727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EAB40A-4B61-7A13-1F61-FADCE1B55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142" y="2435903"/>
            <a:ext cx="5249008" cy="1486107"/>
          </a:xfrm>
          <a:prstGeom prst="rect">
            <a:avLst/>
          </a:prstGeom>
        </p:spPr>
      </p:pic>
      <p:pic>
        <p:nvPicPr>
          <p:cNvPr id="12" name="Picture 11" descr="\documentclass{article}&#10;\usepackage{amsmath,amssymb,mathtools}&#10;\usepackage[left=5cm,right=5cm]{geometry}&#10;\pagestyle{empty}&#10;\PassOptionsToPackage{normalem}{ulem}&#10;\usepackage{ulem}&#10;\begin{document}&#10;&#10;\[&#10;\hat{H}_{R}=-\frac{\hbar\Delta\omega_{01}}{2}\hat{\sigma}_{z}+\frac{e(t)}{2}\frac{C_{D}}{C_{D}+C_{Q}}\sqrt{\frac{\hbar}{2Z_{Q}}}\left(\cos\phi_{D}\,\hat{\sigma}_{x}+\sin\phi_{D}\,\hat{\sigma}_{y}\right)&#10;\]&#10;&#10;&#10;&#10;&#10;\end{document}" title="IguanaTex Bitmap Display">
            <a:extLst>
              <a:ext uri="{FF2B5EF4-FFF2-40B4-BE49-F238E27FC236}">
                <a16:creationId xmlns:a16="http://schemas.microsoft.com/office/drawing/2014/main" id="{BBFED68F-26A0-B96A-AF80-13B5C0FAD20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130" y="4178469"/>
            <a:ext cx="7849600" cy="8347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7161E4-0390-3D1C-53E4-A55724B41EE1}"/>
              </a:ext>
            </a:extLst>
          </p:cNvPr>
          <p:cNvSpPr txBox="1"/>
          <p:nvPr/>
        </p:nvSpPr>
        <p:spPr>
          <a:xfrm>
            <a:off x="344774" y="5921035"/>
            <a:ext cx="11247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C. Bardin, D. Sank, O. Naaman, and E. Jeffrey, “Quantum Computing: An Introduction for Microwave Engineers,” IEEE Microwave, vol. 21, no. 8, pp. 24–44, Aug. 2020, </a:t>
            </a:r>
            <a:r>
              <a:rPr lang="en-US" dirty="0" err="1"/>
              <a:t>doi</a:t>
            </a:r>
            <a:r>
              <a:rPr lang="en-US" dirty="0"/>
              <a:t>: 10.1109/MMM.2020.2993475.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471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16CE-A392-B8A2-63E9-5E6FBA82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42" y="365125"/>
            <a:ext cx="3583898" cy="1325563"/>
          </a:xfrm>
        </p:spPr>
        <p:txBody>
          <a:bodyPr/>
          <a:lstStyle/>
          <a:p>
            <a:r>
              <a:rPr lang="en-US" dirty="0"/>
              <a:t>Measurement (Readout)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77E05-9518-E5AA-9AB4-58983C140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65125"/>
            <a:ext cx="8468907" cy="54395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6CD2B6-13F1-92EF-B2B8-5BFC133A4704}"/>
              </a:ext>
            </a:extLst>
          </p:cNvPr>
          <p:cNvSpPr txBox="1"/>
          <p:nvPr/>
        </p:nvSpPr>
        <p:spPr>
          <a:xfrm>
            <a:off x="344774" y="5921035"/>
            <a:ext cx="11247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C. Bardin, D. Sank, O. Naaman, and E. Jeffrey, “Quantum Computing: An Introduction for Microwave Engineers,” IEEE Microwave, vol. 21, no. 8, pp. 24–44, Aug. 2020, </a:t>
            </a:r>
            <a:r>
              <a:rPr lang="en-US" dirty="0" err="1"/>
              <a:t>doi</a:t>
            </a:r>
            <a:r>
              <a:rPr lang="en-US" dirty="0"/>
              <a:t>: 10.1109/MMM.2020.2993475.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14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4C002-2802-C62B-3A0C-8733E2A73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Qubits 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7C5D2-C94A-7184-1240-225F3F8DDC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418E-9081-7C3D-9D53-DD6D6C7769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A9DF9-746B-3D10-61D3-EC000729C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069" y="70510"/>
            <a:ext cx="7216931" cy="2522788"/>
          </a:xfrm>
          <a:prstGeom prst="rect">
            <a:avLst/>
          </a:prstGeom>
        </p:spPr>
      </p:pic>
      <p:pic>
        <p:nvPicPr>
          <p:cNvPr id="8" name="Picture 7" descr="\documentclass{article}&#10;\usepackage{amsmath,amssymb,mathtools}&#10;\usepackage[left=5cm,right=5cm]{geometry}&#10;\pagestyle{empty}&#10;\PassOptionsToPackage{normalem}{ulem}&#10;\usepackage{ulem}&#10;\begin{document}&#10;&#10;\[&#10;\left|\Psi\right\rangle =\left[\begin{array}{cccc}&#10;\alpha_{00} &amp; \alpha_{01} &amp; \alpha_{10} &amp; \alpha_{11}\end{array}\right]^{T}&#10;\]&#10;\[&#10;\hat{U}_{i\text{SWAP }}\left(\omega_{s}\Delta t\right)=\left[\begin{array}{cccc}&#10;1 &amp; 0 &amp; 0 &amp; 0\\&#10;0 &amp; \cos\left(\dfrac{\omega_{s}\Delta t}{2}\right) &amp; -j\sin\left(\dfrac{\omega_{s}\Delta t}{2}\right) &amp; 0\\&#10;0 &amp; -j\sin\left(\dfrac{\omega_{s}\Delta t}{2}\right) &amp; \cos\left(\dfrac{\omega_{s}\Delta t}{2}\right) &amp; 0\\&#10;0 &amp; 0 &amp; 0 &amp; 1&#10;\end{array}\right]&#10;\]&#10;&#10;&#10;&#10;&#10;&#10;\end{document}" title="IguanaTex Bitmap Display">
            <a:extLst>
              <a:ext uri="{FF2B5EF4-FFF2-40B4-BE49-F238E27FC236}">
                <a16:creationId xmlns:a16="http://schemas.microsoft.com/office/drawing/2014/main" id="{680CFDF6-B2F0-E306-512E-C02F526F95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61" y="2728235"/>
            <a:ext cx="7671924" cy="25947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C4828C-232C-B5F8-12DE-E79FA0436FCB}"/>
              </a:ext>
            </a:extLst>
          </p:cNvPr>
          <p:cNvSpPr txBox="1"/>
          <p:nvPr/>
        </p:nvSpPr>
        <p:spPr>
          <a:xfrm>
            <a:off x="344774" y="5921035"/>
            <a:ext cx="11247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C. Bardin, D. Sank, O. Naaman, and E. Jeffrey, “Quantum Computing: An Introduction for Microwave Engineers,” IEEE Microwave, vol. 21, no. 8, pp. 24–44, Aug. 2020, </a:t>
            </a:r>
            <a:r>
              <a:rPr lang="en-US" dirty="0" err="1"/>
              <a:t>doi</a:t>
            </a:r>
            <a:r>
              <a:rPr lang="en-US" dirty="0"/>
              <a:t>: 10.1109/MMM.2020.2993475.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10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F9B67-4E58-0F23-EEBF-B9B483F44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27467" cy="14817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BFF3E0-8DCD-2845-CEC4-E66C605C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466" y="365125"/>
            <a:ext cx="7389714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Helvetica CE"/>
              </a:rPr>
              <a:t>About the Wireless Intelligent Networks Center (WINC)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424B63-1BF6-B619-CEE1-B5F069DE9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90" y="1686267"/>
            <a:ext cx="10515600" cy="4351338"/>
          </a:xfrm>
        </p:spPr>
        <p:txBody>
          <a:bodyPr/>
          <a:lstStyle/>
          <a:p>
            <a:r>
              <a:rPr lang="en-US" dirty="0"/>
              <a:t>WINC Research Groups</a:t>
            </a:r>
          </a:p>
          <a:p>
            <a:pPr lvl="1"/>
            <a:r>
              <a:rPr lang="en-US" dirty="0"/>
              <a:t>Wireless and Optical Communications</a:t>
            </a:r>
          </a:p>
          <a:p>
            <a:pPr lvl="1"/>
            <a:r>
              <a:rPr lang="en-US" dirty="0"/>
              <a:t> Radiation and Propagation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Quantum Computing and Quantum Physics</a:t>
            </a:r>
            <a:r>
              <a:rPr lang="en-US" dirty="0">
                <a:highlight>
                  <a:srgbClr val="FFFF00"/>
                </a:highlight>
              </a:rPr>
              <a:t> </a:t>
            </a:r>
          </a:p>
          <a:p>
            <a:pPr lvl="1"/>
            <a:r>
              <a:rPr lang="en-US" dirty="0"/>
              <a:t> Holography and 3D Imaging </a:t>
            </a:r>
            <a:r>
              <a:rPr lang="en-US" dirty="0">
                <a:solidFill>
                  <a:srgbClr val="FF0000"/>
                </a:solidFill>
              </a:rPr>
              <a:t>Prospective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F01BF2-CA71-FECB-9BAD-C8E0B8CD948F}"/>
              </a:ext>
            </a:extLst>
          </p:cNvPr>
          <p:cNvSpPr/>
          <p:nvPr/>
        </p:nvSpPr>
        <p:spPr>
          <a:xfrm>
            <a:off x="6137524" y="5412843"/>
            <a:ext cx="5569147" cy="1332081"/>
          </a:xfrm>
          <a:prstGeom prst="rect">
            <a:avLst/>
          </a:prstGeom>
          <a:solidFill>
            <a:srgbClr val="1665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latin typeface="Segoe UI" panose="020B0502040204020203" pitchFamily="34" charset="0"/>
              </a:rPr>
              <a:t>Mohamed Hossam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45B63-1895-D00D-9034-0DE51D79C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584" y="1924754"/>
            <a:ext cx="4855415" cy="13821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E3B3CB-BB78-B626-9E7C-22C786B298FC}"/>
              </a:ext>
            </a:extLst>
          </p:cNvPr>
          <p:cNvSpPr/>
          <p:nvPr/>
        </p:nvSpPr>
        <p:spPr>
          <a:xfrm>
            <a:off x="221109" y="3861936"/>
            <a:ext cx="5569147" cy="1405023"/>
          </a:xfrm>
          <a:prstGeom prst="rect">
            <a:avLst/>
          </a:prstGeom>
          <a:solidFill>
            <a:srgbClr val="1665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i="0" dirty="0">
                <a:effectLst/>
                <a:latin typeface="Segoe UI" panose="020B0502040204020203" pitchFamily="34" charset="0"/>
              </a:rPr>
              <a:t>Prof. Ahmed Hazem El </a:t>
            </a:r>
            <a:r>
              <a:rPr lang="en-US" sz="2000" b="1" i="0" dirty="0" err="1">
                <a:effectLst/>
                <a:latin typeface="Segoe UI" panose="020B0502040204020203" pitchFamily="34" charset="0"/>
              </a:rPr>
              <a:t>Mahdy</a:t>
            </a:r>
            <a:endParaRPr lang="en-US" sz="2000" b="1" i="0" dirty="0">
              <a:effectLst/>
              <a:latin typeface="Segoe UI" panose="020B0502040204020203" pitchFamily="34" charset="0"/>
            </a:endParaRPr>
          </a:p>
        </p:txBody>
      </p:sp>
      <p:pic>
        <p:nvPicPr>
          <p:cNvPr id="8" name="Content Placeholder 15" descr="A person in a suit and tie&#10;&#10;Description automatically generated">
            <a:extLst>
              <a:ext uri="{FF2B5EF4-FFF2-40B4-BE49-F238E27FC236}">
                <a16:creationId xmlns:a16="http://schemas.microsoft.com/office/drawing/2014/main" id="{4A993AB5-B79F-38DE-40DA-B3F0D474B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6" y="3861936"/>
            <a:ext cx="1108474" cy="14779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490BD0-F15B-D031-0586-A9F49307A283}"/>
              </a:ext>
            </a:extLst>
          </p:cNvPr>
          <p:cNvSpPr/>
          <p:nvPr/>
        </p:nvSpPr>
        <p:spPr>
          <a:xfrm>
            <a:off x="124919" y="5339902"/>
            <a:ext cx="5569147" cy="1405023"/>
          </a:xfrm>
          <a:prstGeom prst="rect">
            <a:avLst/>
          </a:prstGeom>
          <a:solidFill>
            <a:srgbClr val="1665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latin typeface="Segoe UI" panose="020B0502040204020203" pitchFamily="34" charset="0"/>
              </a:rPr>
              <a:t>Prof. Iman </a:t>
            </a:r>
            <a:r>
              <a:rPr lang="en-US" sz="2000" b="1" dirty="0" err="1">
                <a:latin typeface="Segoe UI" panose="020B0502040204020203" pitchFamily="34" charset="0"/>
              </a:rPr>
              <a:t>Abolmaaly</a:t>
            </a:r>
            <a:endParaRPr lang="en-US" sz="2000" b="1" dirty="0">
              <a:latin typeface="Segoe UI" panose="020B0502040204020203" pitchFamily="34" charset="0"/>
            </a:endParaRPr>
          </a:p>
          <a:p>
            <a:pPr algn="r"/>
            <a:r>
              <a:rPr lang="en-US" sz="2000" b="1" dirty="0">
                <a:latin typeface="Segoe UI" panose="020B0502040204020203" pitchFamily="34" charset="0"/>
              </a:rPr>
              <a:t>(Visiting Professor from</a:t>
            </a:r>
          </a:p>
          <a:p>
            <a:pPr algn="r"/>
            <a:r>
              <a:rPr lang="en-US" sz="2000" b="1" dirty="0">
                <a:latin typeface="Segoe UI" panose="020B0502040204020203" pitchFamily="34" charset="0"/>
              </a:rPr>
              <a:t> Khartoum University)</a:t>
            </a:r>
          </a:p>
        </p:txBody>
      </p:sp>
      <p:pic>
        <p:nvPicPr>
          <p:cNvPr id="10" name="Picture 9" descr="A person wearing a suit and glasses&#10;&#10;Description automatically generated">
            <a:extLst>
              <a:ext uri="{FF2B5EF4-FFF2-40B4-BE49-F238E27FC236}">
                <a16:creationId xmlns:a16="http://schemas.microsoft.com/office/drawing/2014/main" id="{7266BDAE-78E4-3A3F-DEE2-BD54DE9B4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11" y="5399048"/>
            <a:ext cx="1340934" cy="1405023"/>
          </a:xfrm>
          <a:prstGeom prst="rect">
            <a:avLst/>
          </a:prstGeom>
        </p:spPr>
      </p:pic>
      <p:pic>
        <p:nvPicPr>
          <p:cNvPr id="12" name="Picture 11" descr="A person wearing a white head scarf&#10;&#10;AI-generated content may be incorrect.">
            <a:extLst>
              <a:ext uri="{FF2B5EF4-FFF2-40B4-BE49-F238E27FC236}">
                <a16:creationId xmlns:a16="http://schemas.microsoft.com/office/drawing/2014/main" id="{257E2FCE-1C32-546F-030E-5BF859636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3" y="5339901"/>
            <a:ext cx="1438275" cy="14382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0155C3-CBE3-8614-C908-F1393A595E3B}"/>
              </a:ext>
            </a:extLst>
          </p:cNvPr>
          <p:cNvSpPr/>
          <p:nvPr/>
        </p:nvSpPr>
        <p:spPr>
          <a:xfrm>
            <a:off x="6395160" y="3839411"/>
            <a:ext cx="5522020" cy="1405023"/>
          </a:xfrm>
          <a:prstGeom prst="rect">
            <a:avLst/>
          </a:prstGeom>
          <a:solidFill>
            <a:srgbClr val="1665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>
                <a:effectLst/>
                <a:latin typeface="Segoe UI" panose="020B0502040204020203" pitchFamily="34" charset="0"/>
              </a:rPr>
              <a:t>Prof. Salem Hegazy</a:t>
            </a:r>
          </a:p>
        </p:txBody>
      </p:sp>
      <p:pic>
        <p:nvPicPr>
          <p:cNvPr id="13" name="Picture 12" descr="A person smiling at the camera&#10;&#10;Description automatically generated, Picture">
            <a:extLst>
              <a:ext uri="{FF2B5EF4-FFF2-40B4-BE49-F238E27FC236}">
                <a16:creationId xmlns:a16="http://schemas.microsoft.com/office/drawing/2014/main" id="{33652D39-80AF-C443-7907-097EBBC5D6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06" t="-417" r="3316" b="18753"/>
          <a:stretch>
            <a:fillRect/>
          </a:stretch>
        </p:blipFill>
        <p:spPr>
          <a:xfrm>
            <a:off x="6504349" y="3839410"/>
            <a:ext cx="1174928" cy="1405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388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4431E-2BBD-3405-C373-2649A1B3E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7D97AD-5F7B-F45A-673B-3B6A6D078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27467" cy="14817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E17517-269E-92E3-6ADD-B58E9E1C7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466" y="365125"/>
            <a:ext cx="7389714" cy="132556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Helvetica CE"/>
              </a:rPr>
              <a:t>Group Research Tracks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F3F20E-EF3D-4C42-58FF-C4005AA13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Superconductor Quantum Computing</a:t>
            </a:r>
          </a:p>
          <a:p>
            <a:pPr lvl="1"/>
            <a:r>
              <a:rPr lang="en-US" dirty="0"/>
              <a:t>Quantum Circuits (Field Quantization)</a:t>
            </a:r>
          </a:p>
          <a:p>
            <a:pPr lvl="1"/>
            <a:r>
              <a:rPr lang="en-US" dirty="0"/>
              <a:t>Josephson Junction and SQUID (superconducting quantum interference device)</a:t>
            </a:r>
          </a:p>
          <a:p>
            <a:pPr lvl="1"/>
            <a:r>
              <a:rPr lang="en-US" dirty="0"/>
              <a:t>Parametric Amplifier using JJ (Josephson Junction)</a:t>
            </a:r>
          </a:p>
          <a:p>
            <a:r>
              <a:rPr lang="en-US" dirty="0"/>
              <a:t>Optical Quantum Computing</a:t>
            </a:r>
          </a:p>
          <a:p>
            <a:pPr lvl="1"/>
            <a:r>
              <a:rPr lang="en-US" dirty="0"/>
              <a:t>Quantum Optics</a:t>
            </a:r>
          </a:p>
          <a:p>
            <a:pPr lvl="1"/>
            <a:r>
              <a:rPr lang="en-US" dirty="0"/>
              <a:t>Linear Optics for Quantum Computing</a:t>
            </a:r>
          </a:p>
          <a:p>
            <a:r>
              <a:rPr lang="en-US" dirty="0"/>
              <a:t>Quantum Algorithm</a:t>
            </a:r>
          </a:p>
          <a:p>
            <a:pPr lvl="1"/>
            <a:r>
              <a:rPr lang="en-US" dirty="0"/>
              <a:t>Quantum Variational Circuit</a:t>
            </a:r>
          </a:p>
          <a:p>
            <a:pPr lvl="1"/>
            <a:r>
              <a:rPr lang="en-US" dirty="0"/>
              <a:t>Quantum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771592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06164-2AE0-B3A7-2315-5A19A76E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Superconductor Quantum 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565FE-EA3F-83AC-0654-779E0FDB4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Classical realm Vs Quantum realm</a:t>
            </a:r>
          </a:p>
          <a:p>
            <a:r>
              <a:rPr lang="en-US" dirty="0"/>
              <a:t>Alice in Quantum Land</a:t>
            </a:r>
          </a:p>
          <a:p>
            <a:r>
              <a:rPr lang="en-US" dirty="0"/>
              <a:t>LC oscillator, and quantization</a:t>
            </a:r>
          </a:p>
          <a:p>
            <a:r>
              <a:rPr lang="en-US" dirty="0"/>
              <a:t>Josephson Junction and Anharmonicity</a:t>
            </a:r>
          </a:p>
          <a:p>
            <a:r>
              <a:rPr lang="en-US" dirty="0"/>
              <a:t>Control Gates of Superconductor Qubit.</a:t>
            </a:r>
          </a:p>
          <a:p>
            <a:r>
              <a:rPr lang="en-US" dirty="0"/>
              <a:t>Measuring Superconductor Qubit.</a:t>
            </a:r>
          </a:p>
        </p:txBody>
      </p:sp>
    </p:spTree>
    <p:extLst>
      <p:ext uri="{BB962C8B-B14F-4D97-AF65-F5344CB8AC3E}">
        <p14:creationId xmlns:p14="http://schemas.microsoft.com/office/powerpoint/2010/main" val="757431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B728F6-BCC6-33E1-F135-F238D388E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38" y="245205"/>
            <a:ext cx="10515600" cy="639216"/>
          </a:xfrm>
        </p:spPr>
        <p:txBody>
          <a:bodyPr>
            <a:normAutofit fontScale="90000"/>
          </a:bodyPr>
          <a:lstStyle/>
          <a:p>
            <a:r>
              <a:rPr lang="en-US" dirty="0"/>
              <a:t>Classical realm Vs Quantum realm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C598DD-47B4-37C5-166D-3BA114827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9311"/>
            <a:ext cx="5181600" cy="5563484"/>
          </a:xfrm>
        </p:spPr>
        <p:txBody>
          <a:bodyPr/>
          <a:lstStyle/>
          <a:p>
            <a:r>
              <a:rPr lang="en-US" dirty="0"/>
              <a:t>Classical Spring Oscillator: mass </a:t>
            </a:r>
            <a:r>
              <a:rPr lang="en-US" i="1" dirty="0"/>
              <a:t>m</a:t>
            </a:r>
            <a:r>
              <a:rPr lang="en-US" dirty="0"/>
              <a:t> attached to spring with force constant </a:t>
            </a:r>
            <a:r>
              <a:rPr lang="en-US" i="1" dirty="0"/>
              <a:t>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FB1EF-3BF2-C4BC-7D8F-487EB51A6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69233"/>
            <a:ext cx="5181600" cy="5007730"/>
          </a:xfrm>
        </p:spPr>
        <p:txBody>
          <a:bodyPr/>
          <a:lstStyle/>
          <a:p>
            <a:r>
              <a:rPr lang="en-US" dirty="0"/>
              <a:t>Quantum Hamiltonian</a:t>
            </a:r>
          </a:p>
        </p:txBody>
      </p:sp>
      <p:pic>
        <p:nvPicPr>
          <p:cNvPr id="16" name="Picture 15" descr="A graph of a spring&#10;&#10;AI-generated content may be incorrect.">
            <a:extLst>
              <a:ext uri="{FF2B5EF4-FFF2-40B4-BE49-F238E27FC236}">
                <a16:creationId xmlns:a16="http://schemas.microsoft.com/office/drawing/2014/main" id="{DA8FA58E-61E1-B411-2F20-75B7F9ABE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34793"/>
            <a:ext cx="4903033" cy="3677275"/>
          </a:xfrm>
          <a:prstGeom prst="rect">
            <a:avLst/>
          </a:prstGeom>
        </p:spPr>
      </p:pic>
      <p:pic>
        <p:nvPicPr>
          <p:cNvPr id="3" name="Picture 2" descr="\documentclass{article}&#10;\usepackage{amsmath,amssymb,mathtools}&#10;\usepackage[left=5cm,right=5cm]{geometry}&#10;\pagestyle{empty}&#10;\PassOptionsToPackage{normalem}{ulem}&#10;\usepackage{ulem}&#10;\begin{document}&#10;&#10;\begin{align*}&#10;\dot{x} &amp; =\frac{p}{m}\\&#10;\dot{p} &amp; =-kx\\&#10;\ddot{x} &amp; =-\omega^{2}x,\qquad\omega=\sqrt{\frac{k}{m}}&#10;\end{align*}&#10;&#10;&#10;&#10;&#10;\end{document}" title="IguanaTex Bitmap Display">
            <a:extLst>
              <a:ext uri="{FF2B5EF4-FFF2-40B4-BE49-F238E27FC236}">
                <a16:creationId xmlns:a16="http://schemas.microsoft.com/office/drawing/2014/main" id="{B2A863FE-D97C-5C40-F848-DC288482C5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82" y="2323933"/>
            <a:ext cx="3857067" cy="2210133"/>
          </a:xfrm>
          <a:prstGeom prst="rect">
            <a:avLst/>
          </a:prstGeom>
        </p:spPr>
      </p:pic>
      <p:pic>
        <p:nvPicPr>
          <p:cNvPr id="10" name="Picture 9" descr="\documentclass{article}&#10;\usepackage{amsmath,amssymb,mathtools}&#10;\usepackage[left=5cm,right=5cm]{geometry}&#10;\pagestyle{empty}&#10;\PassOptionsToPackage{normalem}{ulem}&#10;\usepackage{ulem}&#10;\begin{document}&#10;&#10;\begin{align*}&#10;\hat{H} &amp; =\frac{1}{2m}\left(\hat{p}^{2}+\left(m\omega x\right)^{2}\right),\quad\hat{p}=-i\hbar\frac{d}{dx}\\&#10;\hat{H}\psi_{n} &amp; =E_{n}\psi_{n}&#10;\end{align*}&#10;&#10;&#10;&#10;&#10;&#10;\end{document}" title="IguanaTex Bitmap Display">
            <a:extLst>
              <a:ext uri="{FF2B5EF4-FFF2-40B4-BE49-F238E27FC236}">
                <a16:creationId xmlns:a16="http://schemas.microsoft.com/office/drawing/2014/main" id="{E1F1ABCB-B1CD-1625-08F3-1D39A7EB2B6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24" y="1807588"/>
            <a:ext cx="5070476" cy="1004037"/>
          </a:xfrm>
          <a:prstGeom prst="rect">
            <a:avLst/>
          </a:prstGeom>
        </p:spPr>
      </p:pic>
      <p:pic>
        <p:nvPicPr>
          <p:cNvPr id="12" name="Picture 11" descr="A graph of energy efficiency&#10;&#10;AI-generated content may be incorrect.">
            <a:extLst>
              <a:ext uri="{FF2B5EF4-FFF2-40B4-BE49-F238E27FC236}">
                <a16:creationId xmlns:a16="http://schemas.microsoft.com/office/drawing/2014/main" id="{23EF7243-F6B1-E817-55F4-888057F0E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15" y="3109726"/>
            <a:ext cx="5640558" cy="33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2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C6BF-7627-2CE9-B95B-5C7D93CF0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16952" cy="1325563"/>
          </a:xfrm>
        </p:spPr>
        <p:txBody>
          <a:bodyPr/>
          <a:lstStyle/>
          <a:p>
            <a:r>
              <a:rPr lang="en-US" dirty="0"/>
              <a:t>Quantum Harmonic Oscillator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95078D-50BE-8734-A5AD-3A25AFAF73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Stationary States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83C940-A9F7-2DB1-ACD5-FA09A7DFA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/>
          <a:p>
            <a:r>
              <a:rPr lang="en-US" dirty="0"/>
              <a:t>Coherent State “Classical State”</a:t>
            </a:r>
          </a:p>
          <a:p>
            <a:endParaRPr lang="en-US" dirty="0"/>
          </a:p>
        </p:txBody>
      </p:sp>
      <p:pic>
        <p:nvPicPr>
          <p:cNvPr id="6" name="Picture 5" descr="\documentclass{article}&#10;\usepackage{amsmath,amssymb,mathtools}&#10;\usepackage[left=5cm,right=5cm]{geometry}&#10;\pagestyle{empty}&#10;\PassOptionsToPackage{normalem}{ulem}&#10;\usepackage{ulem}&#10;\begin{document}&#10;&#10;\begin{align*}&#10;\hat{H} &amp; =\frac{1}{2m}\left(\hat{p}^{2}+\left(m\omega x\right)^{2}\right),\quad\hat{p}=-i\hbar\frac{d}{dx}\\&#10;\hat{H}\psi_{n} &amp; =E_{n}\psi_{n}&#10;\end{align*}&#10;&#10;&#10;&#10;&#10;&#10;\end{document}" title="IguanaTex Bitmap Display">
            <a:extLst>
              <a:ext uri="{FF2B5EF4-FFF2-40B4-BE49-F238E27FC236}">
                <a16:creationId xmlns:a16="http://schemas.microsoft.com/office/drawing/2014/main" id="{8C43C478-2ADB-CC7C-8425-30CFD0B713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60" y="2424963"/>
            <a:ext cx="5070476" cy="1004037"/>
          </a:xfrm>
          <a:prstGeom prst="rect">
            <a:avLst/>
          </a:prstGeom>
        </p:spPr>
      </p:pic>
      <p:pic>
        <p:nvPicPr>
          <p:cNvPr id="7" name="Picture 6" descr="A graph of energy efficiency&#10;&#10;AI-generated content may be incorrect.">
            <a:extLst>
              <a:ext uri="{FF2B5EF4-FFF2-40B4-BE49-F238E27FC236}">
                <a16:creationId xmlns:a16="http://schemas.microsoft.com/office/drawing/2014/main" id="{355FA144-E047-F189-876E-F460EE996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9" y="3483158"/>
            <a:ext cx="5640558" cy="3352049"/>
          </a:xfrm>
          <a:prstGeom prst="rect">
            <a:avLst/>
          </a:prstGeom>
        </p:spPr>
      </p:pic>
      <p:pic>
        <p:nvPicPr>
          <p:cNvPr id="12" name="Picture 11" descr="\documentclass{article}&#10;\usepackage{amsmath,amssymb,mathtools}&#10;\usepackage[left=5cm,right=5cm]{geometry}&#10;\pagestyle{empty}&#10;\PassOptionsToPackage{normalem}{ulem}&#10;\usepackage{ulem}&#10;\begin{document}&#10;&#10;&#10;\[&#10;\Psi(x,t)=e^{-N/2}\sum_{n=0}^{\infty}\frac{N^{n/2}e^{-in\omega t}}{\sqrt{n!}}\psi_{n}(x)&#10;\]&#10;&#10;&#10;&#10;\end{document}" title="IguanaTex Bitmap Display">
            <a:extLst>
              <a:ext uri="{FF2B5EF4-FFF2-40B4-BE49-F238E27FC236}">
                <a16:creationId xmlns:a16="http://schemas.microsoft.com/office/drawing/2014/main" id="{4D7BE2A9-0592-820F-0A04-6F15E1C592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48" y="1309354"/>
            <a:ext cx="4547504" cy="762667"/>
          </a:xfrm>
          <a:prstGeom prst="rect">
            <a:avLst/>
          </a:prstGeom>
        </p:spPr>
      </p:pic>
      <p:pic>
        <p:nvPicPr>
          <p:cNvPr id="14" name="Picture 13" descr="A blue graph with white lines&#10;&#10;AI-generated content may be incorrect.">
            <a:extLst>
              <a:ext uri="{FF2B5EF4-FFF2-40B4-BE49-F238E27FC236}">
                <a16:creationId xmlns:a16="http://schemas.microsoft.com/office/drawing/2014/main" id="{4AACAA54-F4D3-A8C8-FB9F-7C882C5F0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24963"/>
            <a:ext cx="5559488" cy="2743255"/>
          </a:xfrm>
          <a:prstGeom prst="rect">
            <a:avLst/>
          </a:prstGeom>
        </p:spPr>
      </p:pic>
      <p:pic>
        <p:nvPicPr>
          <p:cNvPr id="16" name="Picture 15" descr="A graph of a graph&#10;&#10;AI-generated content may be incorrect.">
            <a:extLst>
              <a:ext uri="{FF2B5EF4-FFF2-40B4-BE49-F238E27FC236}">
                <a16:creationId xmlns:a16="http://schemas.microsoft.com/office/drawing/2014/main" id="{00BAAF7E-B872-CDA2-8F0A-015120E85D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52" y="5159182"/>
            <a:ext cx="6096000" cy="158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47C9-92C8-81F6-2D04-2F85A70D7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State “Classical State”</a:t>
            </a:r>
          </a:p>
        </p:txBody>
      </p:sp>
      <p:pic>
        <p:nvPicPr>
          <p:cNvPr id="5" name="Picture 4" descr="\documentclass{article}&#10;\usepackage{amsmath,amssymb,mathtools}&#10;\usepackage[left=5cm,right=5cm]{geometry}&#10;\pagestyle{empty}&#10;\PassOptionsToPackage{normalem}{ulem}&#10;\usepackage{ulem}&#10;\begin{document}&#10;&#10;&#10;\[&#10;\Psi(x,t)=e^{-N/2}\sum_{n=0}^{\infty}\frac{N^{n/2}e^{-in\omega t}}{\sqrt{n!}}\psi_{n}(x)&#10;\]&#10;&#10;&#10;&#10;\end{document}" title="IguanaTex Bitmap Display">
            <a:extLst>
              <a:ext uri="{FF2B5EF4-FFF2-40B4-BE49-F238E27FC236}">
                <a16:creationId xmlns:a16="http://schemas.microsoft.com/office/drawing/2014/main" id="{92CA6E07-B54F-4F29-40EE-1AD422F0E5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83" y="1690688"/>
            <a:ext cx="4547504" cy="762667"/>
          </a:xfrm>
          <a:prstGeom prst="rect">
            <a:avLst/>
          </a:prstGeom>
        </p:spPr>
      </p:pic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55D07DC8-94A2-358D-CB54-56B98ED85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69" y="2637429"/>
            <a:ext cx="6096000" cy="1583141"/>
          </a:xfrm>
          <a:prstGeom prst="rect">
            <a:avLst/>
          </a:prstGeom>
        </p:spPr>
      </p:pic>
      <p:pic>
        <p:nvPicPr>
          <p:cNvPr id="7" name="Picture 6" descr="A graph of a spring&#10;&#10;AI-generated content may be incorrect.">
            <a:extLst>
              <a:ext uri="{FF2B5EF4-FFF2-40B4-BE49-F238E27FC236}">
                <a16:creationId xmlns:a16="http://schemas.microsoft.com/office/drawing/2014/main" id="{736F397F-7DC5-7B70-9457-736BA8759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69" y="4404644"/>
            <a:ext cx="6095999" cy="224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54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1B34D-9B1A-25E8-9E25-ED8324C93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Postulates of Quantum Mechanics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4CB2388-64CA-14BB-50B9-EF72401CFB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40812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States are represented by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are members of what is called </a:t>
                </a:r>
                <a:r>
                  <a:rPr lang="en-US" b="1" i="1" dirty="0"/>
                  <a:t>Hilbert space</a:t>
                </a:r>
                <a:r>
                  <a:rPr lang="en-US" dirty="0"/>
                  <a:t> (Linear Space equipped with inner product and is “well behaved”).</a:t>
                </a:r>
              </a:p>
              <a:p>
                <a:r>
                  <a:rPr lang="en-US" dirty="0"/>
                  <a:t>Superposition of any states, creates other possible states (The space is so rich!)</a:t>
                </a:r>
              </a:p>
              <a:p>
                <a:r>
                  <a:rPr lang="en-US" dirty="0"/>
                  <a:t>Measurement collapse the state to one of the eigenstate of the measured </a:t>
                </a:r>
                <a:r>
                  <a:rPr lang="en-US" b="1" i="1" dirty="0"/>
                  <a:t>observable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with </a:t>
                </a:r>
                <a:r>
                  <a:rPr lang="en-US" b="1" dirty="0"/>
                  <a:t>measurement eigenvalue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and the probability of measuring the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b="0" dirty="0"/>
                  <a:t> is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b="0" dirty="0"/>
                  <a:t>Dynamics obey</a:t>
                </a:r>
                <a:r>
                  <a:rPr lang="en-US" dirty="0"/>
                  <a:t> Schrodinger equation</a:t>
                </a:r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4CB2388-64CA-14BB-50B9-EF72401CFB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40812"/>
                <a:ext cx="10515600" cy="4351338"/>
              </a:xfrm>
              <a:blipFill>
                <a:blip r:embed="rId3"/>
                <a:stretch>
                  <a:fillRect l="-1043" t="-2521" b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\documentclass{article}&#10;\usepackage{amsmath,amssymb,mathtools}&#10;\usepackage[left=5cm,right=5cm]{geometry}&#10;\pagestyle{empty}&#10;\PassOptionsToPackage{normalem}{ulem}&#10;\usepackage{ulem}&#10;\begin{document}&#10;&#10;\[&#10;i\hbar\frac{\partial}{\partial t}\left|\Psi(t)\right\rangle =\hat{H}\left|\Psi(t)\right\rangle &#10;\]&#10;&#10;&#10;&#10;\end{document}" title="IguanaTex Bitmap Display">
            <a:extLst>
              <a:ext uri="{FF2B5EF4-FFF2-40B4-BE49-F238E27FC236}">
                <a16:creationId xmlns:a16="http://schemas.microsoft.com/office/drawing/2014/main" id="{F2B8F903-9BD7-A545-45DE-536B2853B2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5907885"/>
            <a:ext cx="3654682" cy="7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32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FDE2B69-3733-7AD8-5CED-6911717E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41" y="214109"/>
            <a:ext cx="5499728" cy="910153"/>
          </a:xfrm>
        </p:spPr>
        <p:txBody>
          <a:bodyPr>
            <a:normAutofit fontScale="90000"/>
          </a:bodyPr>
          <a:lstStyle/>
          <a:p>
            <a:r>
              <a:rPr lang="en-US" dirty="0"/>
              <a:t>Alice Quantum World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5C18FA0-60FC-AF39-5349-CFC3B515E93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05541" y="980993"/>
                <a:ext cx="5499728" cy="5662898"/>
              </a:xfrm>
              <a:solidFill>
                <a:srgbClr val="FFCC99"/>
              </a:solidFill>
            </p:spPr>
            <p:txBody>
              <a:bodyPr/>
              <a:lstStyle/>
              <a:p>
                <a:r>
                  <a:rPr lang="en-US" dirty="0"/>
                  <a:t>Alice Quantum World</a:t>
                </a:r>
              </a:p>
              <a:p>
                <a:pPr lvl="1"/>
                <a:r>
                  <a:rPr lang="en-US" dirty="0"/>
                  <a:t>Superposition</a:t>
                </a:r>
              </a:p>
              <a:p>
                <a:pPr lvl="1"/>
                <a:r>
                  <a:rPr lang="en-US" dirty="0"/>
                  <a:t>Hilbert space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is the measurement eigenvalue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</m:oMath>
                </a14:m>
                <a:r>
                  <a:rPr lang="en-US" dirty="0"/>
                  <a:t> with eigenstate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5C18FA0-60FC-AF39-5349-CFC3B515E9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05541" y="980993"/>
                <a:ext cx="5499728" cy="5662898"/>
              </a:xfrm>
              <a:blipFill>
                <a:blip r:embed="rId6"/>
                <a:stretch>
                  <a:fillRect l="-1996" t="-1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79EBD5DF-1BC3-A047-A31A-A94D47EFBD6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599607"/>
                <a:ext cx="5181600" cy="5852044"/>
              </a:xfrm>
              <a:solidFill>
                <a:srgbClr val="208ACB"/>
              </a:solidFill>
            </p:spPr>
            <p:txBody>
              <a:bodyPr/>
              <a:lstStyle/>
              <a:p>
                <a:r>
                  <a:rPr lang="en-US" dirty="0"/>
                  <a:t>Observable world</a:t>
                </a:r>
              </a:p>
              <a:p>
                <a:pPr marL="457200" lvl="1" indent="0">
                  <a:buNone/>
                </a:pPr>
                <a:r>
                  <a:rPr lang="en-US" dirty="0"/>
                  <a:t>We can only control state evolution and measure observable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79EBD5DF-1BC3-A047-A31A-A94D47EFBD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599607"/>
                <a:ext cx="5181600" cy="5852044"/>
              </a:xfrm>
              <a:blipFill>
                <a:blip r:embed="rId7"/>
                <a:stretch>
                  <a:fillRect l="-2118" t="-1771" r="-2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Arrow: Left 15">
                <a:extLst>
                  <a:ext uri="{FF2B5EF4-FFF2-40B4-BE49-F238E27FC236}">
                    <a16:creationId xmlns:a16="http://schemas.microsoft.com/office/drawing/2014/main" id="{9CE6F3BB-F5EB-7829-9492-025F059BCB3B}"/>
                  </a:ext>
                </a:extLst>
              </p:cNvPr>
              <p:cNvSpPr/>
              <p:nvPr/>
            </p:nvSpPr>
            <p:spPr>
              <a:xfrm>
                <a:off x="4836935" y="4556182"/>
                <a:ext cx="2313658" cy="591503"/>
              </a:xfrm>
              <a:prstGeom prst="lef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Measurement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6" name="Arrow: Left 15">
                <a:extLst>
                  <a:ext uri="{FF2B5EF4-FFF2-40B4-BE49-F238E27FC236}">
                    <a16:creationId xmlns:a16="http://schemas.microsoft.com/office/drawing/2014/main" id="{9CE6F3BB-F5EB-7829-9492-025F059BCB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935" y="4556182"/>
                <a:ext cx="2313658" cy="591503"/>
              </a:xfrm>
              <a:prstGeom prst="leftArrow">
                <a:avLst/>
              </a:prstGeom>
              <a:blipFill>
                <a:blip r:embed="rId8"/>
                <a:stretch>
                  <a:fillRect r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Arrow: Left 16">
                <a:extLst>
                  <a:ext uri="{FF2B5EF4-FFF2-40B4-BE49-F238E27FC236}">
                    <a16:creationId xmlns:a16="http://schemas.microsoft.com/office/drawing/2014/main" id="{3E5210A2-2DB5-3FC0-E9D1-700DE7E7739D}"/>
                  </a:ext>
                </a:extLst>
              </p:cNvPr>
              <p:cNvSpPr/>
              <p:nvPr/>
            </p:nvSpPr>
            <p:spPr>
              <a:xfrm>
                <a:off x="4757464" y="5897560"/>
                <a:ext cx="2434732" cy="59960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Control (Modify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17" name="Arrow: Left 16">
                <a:extLst>
                  <a:ext uri="{FF2B5EF4-FFF2-40B4-BE49-F238E27FC236}">
                    <a16:creationId xmlns:a16="http://schemas.microsoft.com/office/drawing/2014/main" id="{3E5210A2-2DB5-3FC0-E9D1-700DE7E773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464" y="5897560"/>
                <a:ext cx="2434732" cy="599607"/>
              </a:xfrm>
              <a:prstGeom prst="leftArrow">
                <a:avLst/>
              </a:prstGeom>
              <a:blipFill>
                <a:blip r:embed="rId9"/>
                <a:stretch>
                  <a:fillRect r="-5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\documentclass{article}&#10;\usepackage{amsmath,amssymb,mathtools}&#10;\usepackage[left=5cm,right=5cm]{geometry}&#10;\pagestyle{empty}&#10;\PassOptionsToPackage{normalem}{ulem}&#10;\usepackage{ulem}&#10;\begin{document}&#10;&#10;\[&#10;i\hbar\frac{\partial}{\partial t}\left|\Psi(t)\right\rangle =\hat{H}\left|\Psi(t)\right\rangle &#10;\]&#10;&#10;&#10;&#10;\end{document}" title="IguanaTex Bitmap Display">
            <a:extLst>
              <a:ext uri="{FF2B5EF4-FFF2-40B4-BE49-F238E27FC236}">
                <a16:creationId xmlns:a16="http://schemas.microsoft.com/office/drawing/2014/main" id="{E883190B-6652-127D-B2A1-6D45ED933B1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3" y="5700157"/>
            <a:ext cx="3654682" cy="792718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98C23941-9A55-9860-F42D-27F817EC367B}"/>
              </a:ext>
            </a:extLst>
          </p:cNvPr>
          <p:cNvSpPr/>
          <p:nvPr/>
        </p:nvSpPr>
        <p:spPr>
          <a:xfrm rot="16200000">
            <a:off x="2873139" y="5235103"/>
            <a:ext cx="792719" cy="4910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\documentclass{article}&#10;\usepackage{amsmath,amssymb,mathtools}&#10;\usepackage[left=5cm,right=5cm]{geometry}&#10;\pagestyle{empty}&#10;\PassOptionsToPackage{normalem}{ulem}&#10;\usepackage{ulem}&#10;\begin{document}&#10;&#10;New State $\left|\Psi_\text{new}\right\rangle$ &#10;&#10;&#10;&#10;\end{document}" title="IguanaTex Bitmap Display">
            <a:extLst>
              <a:ext uri="{FF2B5EF4-FFF2-40B4-BE49-F238E27FC236}">
                <a16:creationId xmlns:a16="http://schemas.microsoft.com/office/drawing/2014/main" id="{DBBF7A7B-DDE8-22AB-27B0-BCA39A1E63E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25" y="4648599"/>
            <a:ext cx="3384062" cy="448879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F7576F9D-32B7-95B4-C2C2-423C30E3B6A8}"/>
              </a:ext>
            </a:extLst>
          </p:cNvPr>
          <p:cNvSpPr/>
          <p:nvPr/>
        </p:nvSpPr>
        <p:spPr>
          <a:xfrm rot="16200000">
            <a:off x="3405661" y="3939473"/>
            <a:ext cx="659058" cy="4402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\documentclass{article}&#10;\usepackage{amsmath,amssymb,mathtools}&#10;\usepackage[left=5cm,right=5cm]{geometry}&#10;\pagestyle{empty}&#10;\PassOptionsToPackage{normalem}{ulem}&#10;\usepackage{ulem}&#10;\begin{document}&#10;&#10;$\left|\omega\right\rangle$ &#10;&#10;&#10;&#10;\end{document}" title="IguanaTex Bitmap Display">
            <a:extLst>
              <a:ext uri="{FF2B5EF4-FFF2-40B4-BE49-F238E27FC236}">
                <a16:creationId xmlns:a16="http://schemas.microsoft.com/office/drawing/2014/main" id="{C837DB66-C279-F745-7117-3322E1C530C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02" y="3241916"/>
            <a:ext cx="538137" cy="4910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BEBD814C-20B5-2E5B-4D04-6CC7E3EC3189}"/>
                  </a:ext>
                </a:extLst>
              </p:cNvPr>
              <p:cNvSpPr/>
              <p:nvPr/>
            </p:nvSpPr>
            <p:spPr>
              <a:xfrm>
                <a:off x="4145790" y="3171554"/>
                <a:ext cx="3035102" cy="54350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0" dirty="0"/>
                  <a:t>Measurement result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b="0" dirty="0"/>
              </a:p>
            </p:txBody>
          </p:sp>
        </mc:Choice>
        <mc:Fallback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BEBD814C-20B5-2E5B-4D04-6CC7E3EC31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790" y="3171554"/>
                <a:ext cx="3035102" cy="543504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Explosion: 8 Points 27">
            <a:extLst>
              <a:ext uri="{FF2B5EF4-FFF2-40B4-BE49-F238E27FC236}">
                <a16:creationId xmlns:a16="http://schemas.microsoft.com/office/drawing/2014/main" id="{287EEA18-34D9-0092-BABF-C1CAE5EA3BAC}"/>
              </a:ext>
            </a:extLst>
          </p:cNvPr>
          <p:cNvSpPr/>
          <p:nvPr/>
        </p:nvSpPr>
        <p:spPr>
          <a:xfrm>
            <a:off x="3979977" y="3600251"/>
            <a:ext cx="2010282" cy="1118737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Collapse</a:t>
            </a:r>
          </a:p>
        </p:txBody>
      </p:sp>
      <p:pic>
        <p:nvPicPr>
          <p:cNvPr id="38" name="Picture 37" descr="\documentclass{article}&#10;\usepackage{amsmath,amssymb,mathtools}&#10;\usepackage[left=5cm,right=5cm]{geometry}&#10;\pagestyle{empty}&#10;\PassOptionsToPackage{normalem}{ulem}&#10;\usepackage{ulem}&#10;\begin{document}&#10;&#10;\begin{center}&#10;Probability of measuring $\omega$ is &#10;\[&#10;P(\omega)\propto\left\langle \omega|\Psi\right\rangle &#10;\]&#10;\par\end{center}&#10;&#10;&#10;&#10;\end{document}" title="IguanaTex Bitmap Display">
            <a:extLst>
              <a:ext uri="{FF2B5EF4-FFF2-40B4-BE49-F238E27FC236}">
                <a16:creationId xmlns:a16="http://schemas.microsoft.com/office/drawing/2014/main" id="{F08A0BBE-8D87-DF9A-4BA7-864E6FCD3C9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23" y="2964221"/>
            <a:ext cx="3874744" cy="95817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40" name="Picture 39" descr="A drawing of a child in a dress&#10;&#10;AI-generated content may be incorrect.">
            <a:extLst>
              <a:ext uri="{FF2B5EF4-FFF2-40B4-BE49-F238E27FC236}">
                <a16:creationId xmlns:a16="http://schemas.microsoft.com/office/drawing/2014/main" id="{A44298BE-05EA-5B48-31AC-29F8AC72FE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4905" y="2884497"/>
            <a:ext cx="1122919" cy="168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266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6.9029"/>
  <p:tag name="ORIGINALWIDTH" val="1355.831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begin{align*}&#10;\dot{x} &amp; =\frac{p}{m}\\&#10;\dot{p} &amp; =-kx\\&#10;\ddot{x} &amp; =-\omega^{2}x,\qquad\omega=\sqrt{\frac{k}{m}}&#10;\end{align*}&#10;&#10;&#10;&#10;&#10;\end{document}"/>
  <p:tag name="IGUANATEXSIZE" val="28"/>
  <p:tag name="IGUANATEXCURSOR" val="29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2.9509"/>
  <p:tag name="ORIGINALWIDTH" val="1589.051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begin{center}&#10;Probability of measuring $\omega$ is &#10;\[&#10;P(\omega)\propto\left\langle \omega|\Psi\right\rangle &#10;\]&#10;\par\end{center}&#10;&#10;&#10;&#10;\end{document}"/>
  <p:tag name="IGUANATEXSIZE" val="24"/>
  <p:tag name="IGUANATEXCURSOR" val="21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52.2309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\[&#10;\left|\Psi\right\rangle\]&#10;&#10;&#10;&#10;&#10;\end{document}"/>
  <p:tag name="IGUANATEXSIZE" val="22"/>
  <p:tag name="IGUANATEXCURSOR" val="22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52.2309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\[&#10;\left|\Psi\right\rangle\]&#10;&#10;&#10;&#10;&#10;\end{document}"/>
  <p:tag name="IGUANATEXSIZE" val="22"/>
  <p:tag name="IGUANATEXCURSOR" val="22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.7353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\[&#10;\left|0\right\rangle\]&#10;&#10;&#10;&#10;&#10;\end{document}"/>
  <p:tag name="IGUANATEXSIZE" val="22"/>
  <p:tag name="IGUANATEXCURSOR" val="20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.7353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\[&#10;\left|1\right\rangle\]&#10;&#10;&#10;&#10;&#10;\end{document}"/>
  <p:tag name="IGUANATEXSIZE" val="22"/>
  <p:tag name="IGUANATEXCURSOR" val="20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22.122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[&#10;\left|\Psi\right\rangle =c_{0}\left|0\right\rangle +c_{1}\left|1\right\rangle &#10;\]&#10;&#10;&#10;&#10;&#10;\end{document}"/>
  <p:tag name="IGUANATEXSIZE" val="22"/>
  <p:tag name="IGUANATEXCURSOR" val="28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1.2073"/>
  <p:tag name="ORIGINALWIDTH" val="827.1466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[&#10;\left|\Psi\right\rangle =\sum_{n=0}^{\infty}c_{n}\left|n\right\rangle &#10;\]&#10;&#10;&#10;&#10;\end{document}"/>
  <p:tag name="IGUANATEXSIZE" val="22"/>
  <p:tag name="IGUANATEXCURSOR" val="27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5.834"/>
  <p:tag name="ORIGINALWIDTH" val="1636.295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[&#10;H(\Phi,Q)=\frac{1}{2C}Q^{2}+\frac{1}{2L}\Phi^{2}&#10;\]&#10;\begin{align*}&#10;\dot{\Phi} &amp; =\frac{\partial H(\Phi,Q)}{\partial Q}\\&#10;\dot{Q} &amp; =-\frac{\partial H(\Phi,Q)}{\partial\Phi}&#10;\end{align*}&#10;\[&#10;\text{Poisson Bracket }\quad\left\{ \Phi,Q\right\} =1&#10;\]&#10;&#10;&#10;&#10;&#10;\end{document}"/>
  <p:tag name="IGUANATEXSIZE" val="22"/>
  <p:tag name="IGUANATEXCURSOR" val="4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9613"/>
  <p:tag name="ORIGINALWIDTH" val="1387.327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[&#10;\boxed{\left[\hat{\Phi},\hat{Q}\right]=i\hbar\left\{ \Phi,Q\right\} =i\hbar}&#10;\]&#10;&#10;&#10;&#10;&#10;\end{document}"/>
  <p:tag name="IGUANATEXSIZE" val="28"/>
  <p:tag name="IGUANATEXCURSOR" val="28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.4507"/>
  <p:tag name="ORIGINALWIDTH" val="1811.774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begin{center}&#10;Ambient Temperature&#10;\[&#10;T_{A}\sim\hbar\omega/k\approx50\,\text{mK}\times(f/1\,\text{GHz})&#10;\]&#10;\par\end{center}&#10;&#10;&#10;\end{document}"/>
  <p:tag name="IGUANATEXSIZE" val="28"/>
  <p:tag name="IGUANATEXCURSOR" val="32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9.1938"/>
  <p:tag name="ORIGINALWIDTH" val="2268.467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begin{align*}&#10;\hat{H} &amp; =\frac{1}{2m}\left(\hat{p}^{2}+\left(m\omega x\right)^{2}\right),\quad\hat{p}=-i\hbar\frac{d}{dx}\\&#10;\hat{H}\psi_{n} &amp; =E_{n}\psi_{n}&#10;\end{align*}&#10;&#10;&#10;&#10;&#10;&#10;\end{document}"/>
  <p:tag name="IGUANATEXSIZE" val="22"/>
  <p:tag name="IGUANATEXCURSOR" val="36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18"/>
  <p:tag name="ORIGINALWIDTH" val="1791.526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[&#10;\hat{H}=\frac{\hbar\omega_{R}}{2}\left(w_{x}\hat{\sigma_{x}}+w_{y}\hat{\sigma_{y}}+w_{x}\hat{\sigma_{x}}\right)&#10;\]&#10;&#10;&#10;&#10;\end{document}"/>
  <p:tag name="IGUANATEXSIZE" val="28"/>
  <p:tag name="IGUANATEXCURSOR" val="31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1.811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[&#10;\hat{H}_{R}=-\frac{\hbar\Delta\omega_{01}}{2}\hat{\sigma}_{z}+\frac{e(t)}{2}\frac{C_{D}}{C_{D}+C_{Q}}\sqrt{\frac{\hbar}{2Z_{Q}}}\left(\cos\phi_{D}\,\hat{\sigma}_{x}+\sin\phi_{D}\,\hat{\sigma}_{y}\right)&#10;\]&#10;&#10;&#10;&#10;&#10;\end{document}"/>
  <p:tag name="IGUANATEXSIZE" val="22"/>
  <p:tag name="IGUANATEXCURSOR" val="40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0.855"/>
  <p:tag name="ORIGINALWIDTH" val="3432.321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[&#10;\left|\Psi\right\rangle =\left[\begin{array}{cccc}&#10;\alpha_{00} &amp; \alpha_{01} &amp; \alpha_{10} &amp; \alpha_{11}\end{array}\right]^{T}&#10;\]&#10;\[&#10;\hat{U}_{i\text{SWAP }}\left(\omega_{s}\Delta t\right)=\left[\begin{array}{cccc}&#10;1 &amp; 0 &amp; 0 &amp; 0\\&#10;0 &amp; \cos\left(\dfrac{\omega_{s}\Delta t}{2}\right) &amp; -j\sin\left(\dfrac{\omega_{s}\Delta t}{2}\right) &amp; 0\\&#10;0 &amp; -j\sin\left(\dfrac{\omega_{s}\Delta t}{2}\right) &amp; \cos\left(\dfrac{\omega_{s}\Delta t}{2}\right) &amp; 0\\&#10;0 &amp; 0 &amp; 0 &amp; 1&#10;\end{array}\right]&#10;\]&#10;&#10;&#10;&#10;&#10;&#10;\end{document}"/>
  <p:tag name="IGUANATEXSIZE" val="22"/>
  <p:tag name="IGUANATEXCURSOR" val="6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9.1938"/>
  <p:tag name="ORIGINALWIDTH" val="2268.467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begin{align*}&#10;\hat{H} &amp; =\frac{1}{2m}\left(\hat{p}^{2}+\left(m\omega x\right)^{2}\right),\quad\hat{p}=-i\hbar\frac{d}{dx}\\&#10;\hat{H}\psi_{n} &amp; =E_{n}\psi_{n}&#10;\end{align*}&#10;&#10;&#10;&#10;&#10;&#10;\end{document}"/>
  <p:tag name="IGUANATEXSIZE" val="22"/>
  <p:tag name="IGUANATEXCURSOR" val="36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1.2073"/>
  <p:tag name="ORIGINALWIDTH" val="2034.496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&#10;\[&#10;\Psi(x,t)=e^{-N/2}\sum_{n=0}^{\infty}\frac{N^{n/2}e^{-in\omega t}}{\sqrt{n!}}\psi_{n}(x)&#10;\]&#10;&#10;&#10;&#10;\end{document}"/>
  <p:tag name="IGUANATEXSIZE" val="22"/>
  <p:tag name="IGUANATEXCURSOR" val="1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1.2073"/>
  <p:tag name="ORIGINALWIDTH" val="2034.496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&#10;\[&#10;\Psi(x,t)=e^{-N/2}\sum_{n=0}^{\infty}\frac{N^{n/2}e^{-in\omega t}}{\sqrt{n!}}\psi_{n}(x)&#10;\]&#10;&#10;&#10;&#10;\end{document}"/>
  <p:tag name="IGUANATEXSIZE" val="22"/>
  <p:tag name="IGUANATEXCURSOR" val="1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.7173"/>
  <p:tag name="ORIGINALWIDTH" val="1206.599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[&#10;i\hbar\frac{\partial}{\partial t}\left|\Psi(t)\right\rangle =\hat{H}\left|\Psi(t)\right\rangle &#10;\]&#10;&#10;&#10;&#10;\end{document}"/>
  <p:tag name="IGUANATEXSIZE" val="22"/>
  <p:tag name="IGUANATEXCURSOR" val="2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.7173"/>
  <p:tag name="ORIGINALWIDTH" val="1206.599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\[&#10;i\hbar\frac{\partial}{\partial t}\left|\Psi(t)\right\rangle =\hat{H}\left|\Psi(t)\right\rangle &#10;\]&#10;&#10;&#10;&#10;\end{document}"/>
  <p:tag name="IGUANATEXSIZE" val="22"/>
  <p:tag name="IGUANATEXCURSOR" val="2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944.132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New State $\left|\Psi_\text{new}\right\rangle$ &#10;&#10;&#10;&#10;\end{document}"/>
  <p:tag name="IGUANATEXSIZE" val="22"/>
  <p:tag name="IGUANATEXCURSOR" val="22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37.2328"/>
  <p:tag name="OUTPUTTYPE" val="PNG"/>
  <p:tag name="IGUANATEXVERSION" val="160"/>
  <p:tag name="LATEXADDIN" val="\documentclass{article}&#10;\usepackage{amsmath,amssymb,mathtools}&#10;\usepackage[left=5cm,right=5cm]{geometry}&#10;\pagestyle{empty}&#10;\PassOptionsToPackage{normalem}{ulem}&#10;\usepackage{ulem}&#10;\begin{document}&#10;&#10;$\left|\omega\right\rangle$ &#10;&#10;&#10;&#10;\end{document}"/>
  <p:tag name="IGUANATEXSIZE" val="22"/>
  <p:tag name="IGUANATEXCURSOR" val="21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661</TotalTime>
  <Words>661</Words>
  <Application>Microsoft Office PowerPoint</Application>
  <PresentationFormat>Widescreen</PresentationFormat>
  <Paragraphs>93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Cambria Math</vt:lpstr>
      <vt:lpstr>Helvetica CE</vt:lpstr>
      <vt:lpstr>Helvetica LT</vt:lpstr>
      <vt:lpstr>Segoe UI</vt:lpstr>
      <vt:lpstr>Office Theme</vt:lpstr>
      <vt:lpstr>   Superconductor Quantum Computing Tamer Abuelfadl  August 5, 2025</vt:lpstr>
      <vt:lpstr>About the Wireless Intelligent Networks Center (WINC)</vt:lpstr>
      <vt:lpstr>Group Research Tracks</vt:lpstr>
      <vt:lpstr>Superconductor Quantum Computer</vt:lpstr>
      <vt:lpstr>Classical realm Vs Quantum realm</vt:lpstr>
      <vt:lpstr>Quantum Harmonic Oscillator</vt:lpstr>
      <vt:lpstr>Coherent State “Classical State”</vt:lpstr>
      <vt:lpstr>Postulates of Quantum Mechanics</vt:lpstr>
      <vt:lpstr>Alice Quantum World </vt:lpstr>
      <vt:lpstr>Quantum state |Ψ⟩ representation</vt:lpstr>
      <vt:lpstr>LC oscillator</vt:lpstr>
      <vt:lpstr>LC Quantization</vt:lpstr>
      <vt:lpstr>Josephson Junction and Anharmonicity</vt:lpstr>
      <vt:lpstr>Single Qubit Gate (Control)</vt:lpstr>
      <vt:lpstr>Measurement (Readout)</vt:lpstr>
      <vt:lpstr>Two Qubits Gates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Presentation Subtitle  Date/2024</dc:title>
  <dc:creator>Raouf Abdelsalam Mohamed</dc:creator>
  <cp:lastModifiedBy>Tamer Mostafa Abu Elfadl</cp:lastModifiedBy>
  <cp:revision>195</cp:revision>
  <dcterms:created xsi:type="dcterms:W3CDTF">2024-06-09T10:43:26Z</dcterms:created>
  <dcterms:modified xsi:type="dcterms:W3CDTF">2025-08-05T01:53:34Z</dcterms:modified>
</cp:coreProperties>
</file>